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A3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862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10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1051560"/>
            <a:ext cx="1783080" cy="1783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F8F80"/>
            </a:solidFill>
            <a:prstDash val="solid"/>
          </a:ln>
          <a:effectLst>
            <a:outerShdw blurRad="101600" dist="38100" dir="5400000" algn="bl" rotWithShape="0">
              <a:srgbClr val="0E1D3A">
                <a:alpha val="22000"/>
              </a:srgbClr>
            </a:outerShdw>
          </a:effectLst>
        </p:spPr>
      </p:sp>
      <p:pic>
        <p:nvPicPr>
          <p:cNvPr id="4" name="Image 1" descr="/home/claude/work/icons/u_plann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097280"/>
            <a:ext cx="1691640" cy="169164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2468880" y="1371600"/>
            <a:ext cx="1783080" cy="1783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9714E"/>
            </a:solidFill>
            <a:prstDash val="solid"/>
          </a:ln>
          <a:effectLst>
            <a:outerShdw blurRad="101600" dist="38100" dir="5400000" algn="bl" rotWithShape="0">
              <a:srgbClr val="0E1D3A">
                <a:alpha val="22000"/>
              </a:srgbClr>
            </a:outerShdw>
          </a:effectLst>
        </p:spPr>
      </p:sp>
      <p:pic>
        <p:nvPicPr>
          <p:cNvPr id="6" name="Image 2" descr="/home/claude/work/icons/u_lifecy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1417320"/>
            <a:ext cx="1691640" cy="169164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760220" y="3108960"/>
            <a:ext cx="1783080" cy="1783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D6FB4"/>
            </a:solidFill>
            <a:prstDash val="solid"/>
          </a:ln>
          <a:effectLst>
            <a:outerShdw blurRad="101600" dist="38100" dir="5400000" algn="bl" rotWithShape="0">
              <a:srgbClr val="0E1D3A">
                <a:alpha val="22000"/>
              </a:srgbClr>
            </a:outerShdw>
          </a:effectLst>
        </p:spPr>
      </p:sp>
      <p:pic>
        <p:nvPicPr>
          <p:cNvPr id="8" name="Image 3" descr="/home/claude/work/icons/u_app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5940" y="3154680"/>
            <a:ext cx="1691640" cy="169164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709160" y="1018879"/>
            <a:ext cx="68424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مرحبًا بكم في</a:t>
            </a:r>
            <a:endParaRPr lang="en-US" sz="400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مادة التقنية الرقمية3 </a:t>
            </a:r>
            <a:endParaRPr lang="en-US" sz="4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1" name="Text 5"/>
          <p:cNvSpPr/>
          <p:nvPr/>
        </p:nvSpPr>
        <p:spPr>
          <a:xfrm>
            <a:off x="4709160" y="2880360"/>
            <a:ext cx="68424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C9D4E6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الفصل الدراسي الأول </a:t>
            </a:r>
            <a:r>
              <a:rPr lang="ar-SA" sz="1700" b="1" dirty="0">
                <a:solidFill>
                  <a:srgbClr val="C9D4E6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للعام </a:t>
            </a:r>
            <a:r>
              <a:rPr lang="en-US" sz="1700" b="1" dirty="0">
                <a:solidFill>
                  <a:srgbClr val="C9D4E6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١٤٤٨هـ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4709160" y="3520440"/>
            <a:ext cx="2158898" cy="1051560"/>
          </a:xfrm>
          <a:prstGeom prst="roundRect">
            <a:avLst>
              <a:gd name="adj" fmla="val 12174"/>
            </a:avLst>
          </a:prstGeom>
          <a:solidFill>
            <a:srgbClr val="0E1D3A"/>
          </a:solidFill>
          <a:ln/>
          <a:effectLst>
            <a:outerShdw blurRad="101600" dist="38100" dir="5400000" algn="bl" rotWithShape="0">
              <a:srgbClr val="0E1D3A">
                <a:alpha val="28000"/>
              </a:srgbClr>
            </a:outerShdw>
          </a:effectLst>
        </p:spPr>
      </p:sp>
      <p:pic>
        <p:nvPicPr>
          <p:cNvPr id="13" name="Image 4" descr="/home/claude/work/icons/ico_boo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130" y="3685032"/>
            <a:ext cx="384048" cy="38404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846320" y="3648456"/>
            <a:ext cx="147309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2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٩</a:t>
            </a:r>
            <a:endParaRPr lang="en-US" sz="2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5" name="Text 8"/>
          <p:cNvSpPr/>
          <p:nvPr/>
        </p:nvSpPr>
        <p:spPr>
          <a:xfrm>
            <a:off x="4846320" y="4087368"/>
            <a:ext cx="188457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الدروس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6" name="Shape 9"/>
          <p:cNvSpPr/>
          <p:nvPr/>
        </p:nvSpPr>
        <p:spPr>
          <a:xfrm>
            <a:off x="7050938" y="3520440"/>
            <a:ext cx="2158898" cy="1051560"/>
          </a:xfrm>
          <a:prstGeom prst="roundRect">
            <a:avLst>
              <a:gd name="adj" fmla="val 12174"/>
            </a:avLst>
          </a:prstGeom>
          <a:solidFill>
            <a:srgbClr val="0E1D3A"/>
          </a:solidFill>
          <a:ln/>
          <a:effectLst>
            <a:outerShdw blurRad="101600" dist="38100" dir="5400000" algn="bl" rotWithShape="0">
              <a:srgbClr val="0E1D3A">
                <a:alpha val="28000"/>
              </a:srgbClr>
            </a:outerShdw>
          </a:effectLst>
        </p:spPr>
      </p:sp>
      <p:pic>
        <p:nvPicPr>
          <p:cNvPr id="17" name="Image 5" descr="/home/claude/work/icons/ico_clo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2909" y="3685032"/>
            <a:ext cx="384048" cy="38404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7188098" y="3648456"/>
            <a:ext cx="147309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2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٢٥</a:t>
            </a:r>
            <a:endParaRPr lang="en-US" sz="2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9" name="Text 11"/>
          <p:cNvSpPr/>
          <p:nvPr/>
        </p:nvSpPr>
        <p:spPr>
          <a:xfrm>
            <a:off x="7188098" y="4087368"/>
            <a:ext cx="188457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الحصص الدراسية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0" name="Shape 12"/>
          <p:cNvSpPr/>
          <p:nvPr/>
        </p:nvSpPr>
        <p:spPr>
          <a:xfrm>
            <a:off x="9392717" y="3520440"/>
            <a:ext cx="2158898" cy="1051560"/>
          </a:xfrm>
          <a:prstGeom prst="roundRect">
            <a:avLst>
              <a:gd name="adj" fmla="val 12174"/>
            </a:avLst>
          </a:prstGeom>
          <a:solidFill>
            <a:srgbClr val="0E1D3A"/>
          </a:solidFill>
          <a:ln/>
          <a:effectLst>
            <a:outerShdw blurRad="101600" dist="38100" dir="5400000" algn="bl" rotWithShape="0">
              <a:srgbClr val="0E1D3A">
                <a:alpha val="28000"/>
              </a:srgbClr>
            </a:outerShdw>
          </a:effectLst>
        </p:spPr>
      </p:sp>
      <p:pic>
        <p:nvPicPr>
          <p:cNvPr id="21" name="Image 6" descr="/home/claude/work/icons/ico_awar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4687" y="3685032"/>
            <a:ext cx="384048" cy="384048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9529877" y="3648456"/>
            <a:ext cx="147309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2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2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3" name="Text 14"/>
          <p:cNvSpPr/>
          <p:nvPr/>
        </p:nvSpPr>
        <p:spPr>
          <a:xfrm>
            <a:off x="9529877" y="4087368"/>
            <a:ext cx="188457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الوحدات الدراسية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4" name="Shape 15"/>
          <p:cNvSpPr/>
          <p:nvPr/>
        </p:nvSpPr>
        <p:spPr>
          <a:xfrm>
            <a:off x="4709160" y="4800600"/>
            <a:ext cx="6842455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/>
          <a:effectLst>
            <a:outerShdw blurRad="152400" dist="63500" dir="5400000" algn="bl" rotWithShape="0">
              <a:srgbClr val="0E1D3A">
                <a:alpha val="22000"/>
              </a:srgbClr>
            </a:outerShdw>
          </a:effectLst>
        </p:spPr>
      </p:sp>
      <p:sp>
        <p:nvSpPr>
          <p:cNvPr id="25" name="Text 16"/>
          <p:cNvSpPr/>
          <p:nvPr/>
        </p:nvSpPr>
        <p:spPr>
          <a:xfrm>
            <a:off x="5029200" y="4946904"/>
            <a:ext cx="62023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مواعيد مهمة في الفصل الدراسي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6" name="Shape 17"/>
          <p:cNvSpPr/>
          <p:nvPr/>
        </p:nvSpPr>
        <p:spPr>
          <a:xfrm>
            <a:off x="5029200" y="5285232"/>
            <a:ext cx="620237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sp>
        <p:nvSpPr>
          <p:cNvPr id="27" name="Shape 18"/>
          <p:cNvSpPr/>
          <p:nvPr/>
        </p:nvSpPr>
        <p:spPr>
          <a:xfrm>
            <a:off x="7929220" y="5440680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8" name="Text 19"/>
          <p:cNvSpPr/>
          <p:nvPr/>
        </p:nvSpPr>
        <p:spPr>
          <a:xfrm>
            <a:off x="5029200" y="5376672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الاختبار الفتري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9" name="Text 20"/>
          <p:cNvSpPr/>
          <p:nvPr/>
        </p:nvSpPr>
        <p:spPr>
          <a:xfrm>
            <a:off x="5029200" y="5596128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الأسبوع </a:t>
            </a:r>
            <a:r>
              <a:rPr lang="en-US" sz="1100" b="1" dirty="0" err="1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الثامن</a:t>
            </a:r>
            <a:r>
              <a:rPr lang="en-US" sz="11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 )11–15 </a:t>
            </a:r>
            <a:r>
              <a:rPr lang="en-US" sz="1100" b="1" dirty="0" err="1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أكتوبر</a:t>
            </a:r>
            <a:r>
              <a:rPr lang="en-US" sz="11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 2026م(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0" name="Shape 21"/>
          <p:cNvSpPr/>
          <p:nvPr/>
        </p:nvSpPr>
        <p:spPr>
          <a:xfrm>
            <a:off x="11030407" y="5440680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1" name="Text 22"/>
          <p:cNvSpPr/>
          <p:nvPr/>
        </p:nvSpPr>
        <p:spPr>
          <a:xfrm>
            <a:off x="8130388" y="5376672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إجازة اليوم الوطني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2" name="Text 23"/>
          <p:cNvSpPr/>
          <p:nvPr/>
        </p:nvSpPr>
        <p:spPr>
          <a:xfrm>
            <a:off x="8130388" y="5596128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23–24 سبتمبر 2026م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3" name="Shape 24"/>
          <p:cNvSpPr/>
          <p:nvPr/>
        </p:nvSpPr>
        <p:spPr>
          <a:xfrm>
            <a:off x="7929220" y="5897880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4" name="Text 25"/>
          <p:cNvSpPr/>
          <p:nvPr/>
        </p:nvSpPr>
        <p:spPr>
          <a:xfrm>
            <a:off x="5029200" y="5833872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إجازة الخريف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5" name="Text 26"/>
          <p:cNvSpPr/>
          <p:nvPr/>
        </p:nvSpPr>
        <p:spPr>
          <a:xfrm>
            <a:off x="5029200" y="6053328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20–28 نوفمبر 2026م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6" name="Shape 27"/>
          <p:cNvSpPr/>
          <p:nvPr/>
        </p:nvSpPr>
        <p:spPr>
          <a:xfrm>
            <a:off x="11030407" y="5897880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7" name="Text 28"/>
          <p:cNvSpPr/>
          <p:nvPr/>
        </p:nvSpPr>
        <p:spPr>
          <a:xfrm>
            <a:off x="8130388" y="5833872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بداية الاختبارات النهائية</a:t>
            </a:r>
            <a:endParaRPr lang="en-US" sz="105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38" name="Text 29"/>
          <p:cNvSpPr/>
          <p:nvPr/>
        </p:nvSpPr>
        <p:spPr>
          <a:xfrm>
            <a:off x="8130388" y="6053328"/>
            <a:ext cx="27811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3 يناير 2027م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502920"/>
            <a:ext cx="1091153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خارطة الفصل الدراسي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4" name="Text 1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0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عناوين الوحدات</a:t>
            </a:r>
            <a:endParaRPr lang="en-US" sz="3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097317" y="1691640"/>
            <a:ext cx="3454298" cy="4434840"/>
          </a:xfrm>
          <a:prstGeom prst="roundRect">
            <a:avLst>
              <a:gd name="adj" fmla="val 4235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0E1D3A">
                <a:alpha val="1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0564063" y="1965960"/>
            <a:ext cx="713232" cy="71323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F8F80"/>
            </a:solidFill>
            <a:prstDash val="solid"/>
          </a:ln>
          <a:effectLst>
            <a:outerShdw blurRad="101600" dist="38100" dir="5400000" algn="bl" rotWithShape="0">
              <a:srgbClr val="0E1D3A">
                <a:alpha val="22000"/>
              </a:srgbClr>
            </a:outerShdw>
          </a:effectLst>
        </p:spPr>
      </p:sp>
      <p:pic>
        <p:nvPicPr>
          <p:cNvPr id="7" name="Image 1" descr="/home/claude/work/icons/u_plann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783" y="2011680"/>
            <a:ext cx="621792" cy="62179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89925" y="1984248"/>
            <a:ext cx="22198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١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8389925" y="2240280"/>
            <a:ext cx="221985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تخطيط المشاريع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8389925" y="2807208"/>
            <a:ext cx="2869082" cy="2752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مفهوم إدارة المشروع وعناصرها، وأدوات التخطيط، وكيفية إنشاء مشروع وإدارة مهامه باستخدام تطبيق جانت بروجكت.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8389925" y="5559552"/>
            <a:ext cx="2869082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389925" y="5687568"/>
            <a:ext cx="286908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 </a:t>
            </a:r>
            <a:r>
              <a:rPr lang="en-US" sz="1600" b="1" dirty="0" err="1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دروس</a:t>
            </a:r>
            <a:r>
              <a:rPr lang="en-US" sz="16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  -  ٧    حصص</a:t>
            </a:r>
            <a:endParaRPr lang="en-US" sz="16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4368698" y="1691640"/>
            <a:ext cx="3454298" cy="4434840"/>
          </a:xfrm>
          <a:prstGeom prst="roundRect">
            <a:avLst>
              <a:gd name="adj" fmla="val 4235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0E1D3A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835445" y="1965960"/>
            <a:ext cx="713232" cy="71323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D9714E"/>
            </a:solidFill>
            <a:prstDash val="solid"/>
          </a:ln>
          <a:effectLst>
            <a:outerShdw blurRad="101600" dist="38100" dir="5400000" algn="bl" rotWithShape="0">
              <a:srgbClr val="0E1D3A">
                <a:alpha val="22000"/>
              </a:srgbClr>
            </a:outerShdw>
          </a:effectLst>
        </p:spPr>
      </p:sp>
      <p:pic>
        <p:nvPicPr>
          <p:cNvPr id="15" name="Image 2" descr="/home/claude/work/icons/u_lifecy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165" y="2011680"/>
            <a:ext cx="621792" cy="62179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661306" y="1984248"/>
            <a:ext cx="22198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٢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4661306" y="2240280"/>
            <a:ext cx="221985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دورة حياة النظام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4661306" y="2807208"/>
            <a:ext cx="2869082" cy="2752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مراحل دورة حياة النظام، وتصميم مخططات سير العمل باستخدام مارجايد، والأمن السيبراني، وحسابات المستخدمين وأذونات الملفات.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4661306" y="5559552"/>
            <a:ext cx="2869082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661306" y="5687568"/>
            <a:ext cx="286908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 </a:t>
            </a:r>
            <a:r>
              <a:rPr lang="en-US" sz="1600" b="1" dirty="0" err="1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دروس</a:t>
            </a:r>
            <a:r>
              <a:rPr lang="en-US" sz="16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  -  ١٠      حصص</a:t>
            </a:r>
            <a:endParaRPr lang="en-US" sz="16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640080" y="1691640"/>
            <a:ext cx="3454298" cy="4434840"/>
          </a:xfrm>
          <a:prstGeom prst="roundRect">
            <a:avLst>
              <a:gd name="adj" fmla="val 4235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0E1D3A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3106826" y="1965960"/>
            <a:ext cx="713232" cy="71323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D6FB4"/>
            </a:solidFill>
            <a:prstDash val="solid"/>
          </a:ln>
          <a:effectLst>
            <a:outerShdw blurRad="101600" dist="38100" dir="5400000" algn="bl" rotWithShape="0">
              <a:srgbClr val="0E1D3A">
                <a:alpha val="22000"/>
              </a:srgbClr>
            </a:outerShdw>
          </a:effectLst>
        </p:spPr>
      </p:sp>
      <p:pic>
        <p:nvPicPr>
          <p:cNvPr id="23" name="Image 3" descr="/home/claude/work/icons/u_app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546" y="2011680"/>
            <a:ext cx="621792" cy="62179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2688" y="1984248"/>
            <a:ext cx="22198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٣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719667" y="2240280"/>
            <a:ext cx="243287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تطبيقات الهواتف الذكية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932688" y="2807208"/>
            <a:ext cx="2869082" cy="2752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التمييز بين برامج النظام والتطبيقية، وخطوات بناء تطبيقات الهواتف الذكية وبرمجتها باستخدام برنامج مطوّر التطبيقات MIT.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932688" y="5559552"/>
            <a:ext cx="2869082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932688" y="5687568"/>
            <a:ext cx="286908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 </a:t>
            </a:r>
            <a:r>
              <a:rPr lang="en-US" sz="1600" b="1" dirty="0" err="1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دروس</a:t>
            </a:r>
            <a:r>
              <a:rPr lang="en-US" sz="16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  -  ٩     حصص</a:t>
            </a:r>
            <a:endParaRPr lang="en-US" sz="16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F8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-1097280" y="-1280160"/>
            <a:ext cx="4754880" cy="4754880"/>
          </a:xfrm>
          <a:prstGeom prst="roundRect">
            <a:avLst>
              <a:gd name="adj" fmla="val 23077"/>
            </a:avLst>
          </a:prstGeom>
          <a:solidFill>
            <a:srgbClr val="FFFFFF">
              <a:alpha val="10000"/>
            </a:srgbClr>
          </a:solidFill>
          <a:ln/>
        </p:spPr>
      </p:sp>
      <p:pic>
        <p:nvPicPr>
          <p:cNvPr id="3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3192" y="2039112"/>
            <a:ext cx="3008376" cy="3008376"/>
          </a:xfrm>
          <a:prstGeom prst="ellipse">
            <a:avLst/>
          </a:prstGeom>
          <a:solidFill>
            <a:srgbClr val="FFFFFF"/>
          </a:solidFill>
          <a:ln/>
          <a:effectLst>
            <a:outerShdw blurRad="203200" dist="88900" dir="5400000" algn="bl" rotWithShape="0">
              <a:srgbClr val="0E1D3A">
                <a:alpha val="35000"/>
              </a:srgbClr>
            </a:outerShdw>
          </a:effectLst>
        </p:spPr>
      </p:sp>
      <p:pic>
        <p:nvPicPr>
          <p:cNvPr id="5" name="Image 1" descr="/home/claude/work/icons/u_plann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148840"/>
            <a:ext cx="2788920" cy="2788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709160" y="502920"/>
            <a:ext cx="68424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الوحدة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709160" y="777240"/>
            <a:ext cx="684245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6200" b="1" dirty="0">
                <a:solidFill>
                  <a:srgbClr val="FFFFFF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١</a:t>
            </a:r>
            <a:endParaRPr lang="en-US" sz="6200" dirty="0"/>
          </a:p>
        </p:txBody>
      </p:sp>
      <p:sp>
        <p:nvSpPr>
          <p:cNvPr id="8" name="Text 4"/>
          <p:cNvSpPr/>
          <p:nvPr/>
        </p:nvSpPr>
        <p:spPr>
          <a:xfrm>
            <a:off x="4709160" y="2148840"/>
            <a:ext cx="684245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تخطيط المشاريع</a:t>
            </a:r>
            <a:endParaRPr lang="en-US" sz="3400" dirty="0"/>
          </a:p>
        </p:txBody>
      </p:sp>
      <p:sp>
        <p:nvSpPr>
          <p:cNvPr id="9" name="Text 5"/>
          <p:cNvSpPr/>
          <p:nvPr/>
        </p:nvSpPr>
        <p:spPr>
          <a:xfrm>
            <a:off x="4709160" y="3291840"/>
            <a:ext cx="68424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00" dirty="0">
                <a:solidFill>
                  <a:srgbClr val="F1F5F3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مفهوم إدارة المشروع وعناصرها، وأدوات التخطيط، وكيفية إنشاء مشروع وإدارة مهامه باستخدام تطبيق جانت بروجكت.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709160" y="4480560"/>
            <a:ext cx="3329788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1" name="Image 2" descr="/home/claude/work/icons/ico_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028" y="4626864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846320" y="4572000"/>
            <a:ext cx="26897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FFFFFF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٣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4846320" y="4983480"/>
            <a:ext cx="30554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EFF3F1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عدد الدروس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8221828" y="4480560"/>
            <a:ext cx="3329788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5" name="Image 3" descr="/home/claude/work/icons/ico_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8695" y="4626864"/>
            <a:ext cx="329184" cy="3291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358988" y="4572000"/>
            <a:ext cx="26897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FFFFFF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٧</a:t>
            </a:r>
            <a:endParaRPr lang="en-US" sz="2000" dirty="0"/>
          </a:p>
        </p:txBody>
      </p:sp>
      <p:sp>
        <p:nvSpPr>
          <p:cNvPr id="17" name="Text 11"/>
          <p:cNvSpPr/>
          <p:nvPr/>
        </p:nvSpPr>
        <p:spPr>
          <a:xfrm>
            <a:off x="8358988" y="4983480"/>
            <a:ext cx="30554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EFF3F1"/>
                </a:solidFill>
                <a:latin typeface="Dubai" pitchFamily="34" charset="0"/>
                <a:ea typeface="Dubai" pitchFamily="34" charset="-122"/>
                <a:cs typeface="Dubai" pitchFamily="34" charset="-120"/>
              </a:rPr>
              <a:t>عدد الحصص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9" name="Shape 13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0" name="Shape 14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40719" y="475488"/>
            <a:ext cx="310896" cy="310896"/>
          </a:xfrm>
          <a:prstGeom prst="roundRect">
            <a:avLst>
              <a:gd name="adj" fmla="val 28000"/>
            </a:avLst>
          </a:prstGeom>
          <a:solidFill>
            <a:srgbClr val="E7F2F0"/>
          </a:solidFill>
          <a:ln/>
        </p:spPr>
      </p:sp>
      <p:pic>
        <p:nvPicPr>
          <p:cNvPr id="4" name="Image 1" descr="/home/claude/work/icons/ico_ganttcal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80" y="531449"/>
            <a:ext cx="198973" cy="198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502920"/>
            <a:ext cx="10463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١  ·  تخطيط المشاريع</a:t>
            </a:r>
            <a:endParaRPr lang="en-US" sz="1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عناوين الدروس</a:t>
            </a:r>
            <a:endParaRPr lang="en-US" sz="28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40080" y="1737360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10682935" y="1897380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2F8F80"/>
          </a:solidFill>
          <a:ln/>
        </p:spPr>
      </p:sp>
      <p:sp>
        <p:nvSpPr>
          <p:cNvPr id="9" name="Text 5"/>
          <p:cNvSpPr/>
          <p:nvPr/>
        </p:nvSpPr>
        <p:spPr>
          <a:xfrm>
            <a:off x="10682935" y="18973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١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841248" y="1888236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E7F2F0"/>
          </a:solidFill>
          <a:ln/>
        </p:spPr>
      </p:sp>
      <p:pic>
        <p:nvPicPr>
          <p:cNvPr id="11" name="Image 2" descr="/home/claude/work/icons/ico_ganttcal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34" y="2001622"/>
            <a:ext cx="340157" cy="34015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45920" y="1876349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الأول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645920" y="2150669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أساسيات تخطيط المشروع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640080" y="2752344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10682935" y="2912364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2F8F80"/>
          </a:solidFill>
          <a:ln/>
        </p:spPr>
      </p:sp>
      <p:sp>
        <p:nvSpPr>
          <p:cNvPr id="16" name="Text 11"/>
          <p:cNvSpPr/>
          <p:nvPr/>
        </p:nvSpPr>
        <p:spPr>
          <a:xfrm>
            <a:off x="10682935" y="291236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٢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841248" y="2903220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E7F2F0"/>
          </a:solidFill>
          <a:ln/>
        </p:spPr>
      </p:sp>
      <p:pic>
        <p:nvPicPr>
          <p:cNvPr id="18" name="Image 3" descr="/home/claude/work/icons/ico_workflow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34" y="3016606"/>
            <a:ext cx="340157" cy="34015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45920" y="2891333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الثاني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1645920" y="3165653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بناء وأتمتة خطة المشروع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640080" y="3767328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10682935" y="3927348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2F8F80"/>
          </a:solidFill>
          <a:ln/>
        </p:spPr>
      </p:sp>
      <p:sp>
        <p:nvSpPr>
          <p:cNvPr id="23" name="Text 17"/>
          <p:cNvSpPr/>
          <p:nvPr/>
        </p:nvSpPr>
        <p:spPr>
          <a:xfrm>
            <a:off x="10682935" y="39273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841248" y="3918204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E7F2F0"/>
          </a:solidFill>
          <a:ln/>
        </p:spPr>
      </p:sp>
      <p:pic>
        <p:nvPicPr>
          <p:cNvPr id="25" name="Image 4" descr="/home/claude/work/icons/ico_target_d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34" y="4031590"/>
            <a:ext cx="340157" cy="34015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645920" y="3906317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الثالث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7" name="Text 20"/>
          <p:cNvSpPr/>
          <p:nvPr/>
        </p:nvSpPr>
        <p:spPr>
          <a:xfrm>
            <a:off x="1645920" y="4180637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إدارة المهام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2F8F80"/>
          </a:solidFill>
          <a:ln/>
        </p:spPr>
      </p:sp>
      <p:sp>
        <p:nvSpPr>
          <p:cNvPr id="29" name="Shape 22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30" name="Shape 23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31" name="Text 24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40719" y="475488"/>
            <a:ext cx="310896" cy="310896"/>
          </a:xfrm>
          <a:prstGeom prst="roundRect">
            <a:avLst>
              <a:gd name="adj" fmla="val 28000"/>
            </a:avLst>
          </a:prstGeom>
          <a:solidFill>
            <a:srgbClr val="E7F2F0"/>
          </a:solidFill>
          <a:ln/>
        </p:spPr>
      </p:sp>
      <p:pic>
        <p:nvPicPr>
          <p:cNvPr id="4" name="Image 1" descr="/home/claude/work/icons/ico_ganttcal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80" y="531449"/>
            <a:ext cx="198973" cy="198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502920"/>
            <a:ext cx="10463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١  ·  تخطيط المشاريع</a:t>
            </a:r>
            <a:endParaRPr lang="en-US" sz="1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أهداف الوحدة</a:t>
            </a:r>
            <a:endParaRPr lang="en-US" sz="28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7" name="Image 2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1909572"/>
            <a:ext cx="310896" cy="31089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0080" y="1691640"/>
            <a:ext cx="10362895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المقصود بإدارة المشروع.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9" name="Shape 4"/>
          <p:cNvSpPr/>
          <p:nvPr/>
        </p:nvSpPr>
        <p:spPr>
          <a:xfrm>
            <a:off x="640080" y="2438400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0" name="Image 3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2656332"/>
            <a:ext cx="310896" cy="31089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0080" y="2438400"/>
            <a:ext cx="10362895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العناصر الرئيسة لإدارة المشروع والتخطيط له.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640080" y="3185160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3" name="Image 4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3403092"/>
            <a:ext cx="310896" cy="31089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40080" y="3185160"/>
            <a:ext cx="10362895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الأدوات المستخدمة في تطبيق خطة إدارة المشروع.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5" name="Shape 8"/>
          <p:cNvSpPr/>
          <p:nvPr/>
        </p:nvSpPr>
        <p:spPr>
          <a:xfrm>
            <a:off x="640080" y="3931920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6" name="Image 5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4149852"/>
            <a:ext cx="310896" cy="31089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40080" y="3931920"/>
            <a:ext cx="10362895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كيفية إنشاء مشروع باستخدام تطبيق جانت بروجكت.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8" name="Shape 10"/>
          <p:cNvSpPr/>
          <p:nvPr/>
        </p:nvSpPr>
        <p:spPr>
          <a:xfrm>
            <a:off x="640080" y="4678680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9" name="Image 6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4896612"/>
            <a:ext cx="310896" cy="310896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40080" y="4678680"/>
            <a:ext cx="10362895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إدارة المهام في تطبيق جانت بروجكت.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Shape 12"/>
          <p:cNvSpPr/>
          <p:nvPr/>
        </p:nvSpPr>
        <p:spPr>
          <a:xfrm>
            <a:off x="640080" y="5425440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22" name="Image 7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5643372"/>
            <a:ext cx="310896" cy="310896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40080" y="5425440"/>
            <a:ext cx="10362895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ماهية العلاقات بين المهام في مشروع جانت بروجكت.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4" name="Shape 14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2F8F80"/>
          </a:solidFill>
          <a:ln/>
        </p:spPr>
      </p:sp>
      <p:sp>
        <p:nvSpPr>
          <p:cNvPr id="25" name="Shape 15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6" name="Shape 16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7" name="Text 17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2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449928" y="0"/>
            <a:ext cx="3291840" cy="3291840"/>
          </a:xfrm>
          <a:prstGeom prst="ellipse">
            <a:avLst/>
          </a:prstGeom>
          <a:solidFill>
            <a:srgbClr val="2F8F80">
              <a:alpha val="1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907128" y="457200"/>
            <a:ext cx="2377440" cy="2377440"/>
          </a:xfrm>
          <a:prstGeom prst="ellipse">
            <a:avLst/>
          </a:prstGeom>
          <a:solidFill>
            <a:srgbClr val="2F8F80">
              <a:alpha val="1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318608" y="868680"/>
            <a:ext cx="1554480" cy="1554480"/>
          </a:xfrm>
          <a:prstGeom prst="ellipse">
            <a:avLst/>
          </a:prstGeom>
          <a:solidFill>
            <a:srgbClr val="2F8F80">
              <a:alpha val="1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2255368" y="1645920"/>
            <a:ext cx="7680960" cy="356616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254000" dist="101600" dir="5400000" algn="bl" rotWithShape="0">
              <a:srgbClr val="0E1D3A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592928" y="1143000"/>
            <a:ext cx="1005840" cy="1005840"/>
          </a:xfrm>
          <a:prstGeom prst="roundRect">
            <a:avLst>
              <a:gd name="adj" fmla="val 28000"/>
            </a:avLst>
          </a:prstGeom>
          <a:solidFill>
            <a:srgbClr val="2F8F80"/>
          </a:solidFill>
          <a:ln/>
          <a:effectLst>
            <a:outerShdw blurRad="127000" dist="50800" dir="5400000" algn="bl" rotWithShape="0">
              <a:srgbClr val="0E1D3A">
                <a:alpha val="16000"/>
              </a:srgbClr>
            </a:outerShdw>
          </a:effectLst>
        </p:spPr>
      </p:sp>
      <p:pic>
        <p:nvPicPr>
          <p:cNvPr id="8" name="Image 1" descr="/home/claude/work/icons/ico_rock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672" y="1380744"/>
            <a:ext cx="530352" cy="5303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712568" y="2331720"/>
            <a:ext cx="6766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مشروع الوحدة</a:t>
            </a:r>
            <a:endParaRPr lang="en-US" sz="24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2712568" y="28346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تخطيط المشاريع  ·  الوحدة ١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775808" y="3273552"/>
            <a:ext cx="640080" cy="0"/>
          </a:xfrm>
          <a:prstGeom prst="line">
            <a:avLst/>
          </a:prstGeom>
          <a:noFill/>
          <a:ln w="19050">
            <a:solidFill>
              <a:srgbClr val="E2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2529688" y="3456432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طبّق ما تعلمته في هذه الوحدة من خلال مشروع عملي قصير، بمساعدة معلمك خطوة بخطوة.</a:t>
            </a:r>
            <a:endParaRPr lang="en-US" sz="13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9"/>
          <p:cNvSpPr/>
          <p:nvPr/>
        </p:nvSpPr>
        <p:spPr>
          <a:xfrm>
            <a:off x="2712568" y="461772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F8F8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راجع تفاصيل المشروع مع معلمك داخل الفصل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5" name="Shape 11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6" name="Shape 12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97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-1097280" y="-1280160"/>
            <a:ext cx="4754880" cy="4754880"/>
          </a:xfrm>
          <a:prstGeom prst="roundRect">
            <a:avLst>
              <a:gd name="adj" fmla="val 23077"/>
            </a:avLst>
          </a:prstGeom>
          <a:solidFill>
            <a:srgbClr val="FFFFFF">
              <a:alpha val="10000"/>
            </a:srgbClr>
          </a:solidFill>
          <a:ln/>
        </p:spPr>
      </p:sp>
      <p:pic>
        <p:nvPicPr>
          <p:cNvPr id="3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3192" y="2039112"/>
            <a:ext cx="3008376" cy="3008376"/>
          </a:xfrm>
          <a:prstGeom prst="ellipse">
            <a:avLst/>
          </a:prstGeom>
          <a:solidFill>
            <a:srgbClr val="FFFFFF"/>
          </a:solidFill>
          <a:ln/>
          <a:effectLst>
            <a:outerShdw blurRad="203200" dist="88900" dir="5400000" algn="bl" rotWithShape="0">
              <a:srgbClr val="0E1D3A">
                <a:alpha val="35000"/>
              </a:srgbClr>
            </a:outerShdw>
          </a:effectLst>
        </p:spPr>
      </p:sp>
      <p:pic>
        <p:nvPicPr>
          <p:cNvPr id="5" name="Image 1" descr="/home/claude/work/icons/u_lifecy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148840"/>
            <a:ext cx="2788920" cy="2788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709160" y="502920"/>
            <a:ext cx="68424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7" name="Text 3"/>
          <p:cNvSpPr/>
          <p:nvPr/>
        </p:nvSpPr>
        <p:spPr>
          <a:xfrm>
            <a:off x="4709160" y="777240"/>
            <a:ext cx="684245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62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٢</a:t>
            </a:r>
            <a:endParaRPr lang="en-US" sz="6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8" name="Text 4"/>
          <p:cNvSpPr/>
          <p:nvPr/>
        </p:nvSpPr>
        <p:spPr>
          <a:xfrm>
            <a:off x="4709160" y="2148840"/>
            <a:ext cx="684245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دورة حياة النظام</a:t>
            </a:r>
            <a:endParaRPr lang="en-US" sz="34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4709160" y="3291840"/>
            <a:ext cx="68424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1F5F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مراحل دورة حياة النظام، وتصميم مخططات سير العمل باستخدام مارجايد، والأمن السيبراني، وحسابات المستخدمين وأذونات الملفات.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709160" y="4480560"/>
            <a:ext cx="3329788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1" name="Image 2" descr="/home/claude/work/icons/ico_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028" y="4626864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846320" y="4572000"/>
            <a:ext cx="26897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8"/>
          <p:cNvSpPr/>
          <p:nvPr/>
        </p:nvSpPr>
        <p:spPr>
          <a:xfrm>
            <a:off x="4846320" y="4983480"/>
            <a:ext cx="30554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FF3F1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الدروس</a:t>
            </a:r>
            <a:endParaRPr lang="en-US" sz="1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8221828" y="4480560"/>
            <a:ext cx="3329788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5" name="Image 3" descr="/home/claude/work/icons/ico_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8695" y="4626864"/>
            <a:ext cx="329184" cy="3291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358988" y="4572000"/>
            <a:ext cx="26897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١٠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8358988" y="4983480"/>
            <a:ext cx="30554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FF3F1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الحصص</a:t>
            </a:r>
            <a:endParaRPr lang="en-US" sz="1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9" name="Shape 13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4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40719" y="475488"/>
            <a:ext cx="310896" cy="310896"/>
          </a:xfrm>
          <a:prstGeom prst="roundRect">
            <a:avLst>
              <a:gd name="adj" fmla="val 28000"/>
            </a:avLst>
          </a:prstGeom>
          <a:solidFill>
            <a:srgbClr val="FBEEE8"/>
          </a:solidFill>
          <a:ln/>
        </p:spPr>
      </p:sp>
      <p:pic>
        <p:nvPicPr>
          <p:cNvPr id="4" name="Image 1" descr="/home/claude/work/icons/ico_workflow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80" y="531449"/>
            <a:ext cx="198973" cy="198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502920"/>
            <a:ext cx="10463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٢  ·  دورة حياة النظام</a:t>
            </a:r>
            <a:endParaRPr lang="en-US" sz="1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عناوين الدروس</a:t>
            </a:r>
            <a:endParaRPr lang="en-US" sz="28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40080" y="1737360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10682935" y="1897380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D9714E"/>
          </a:solidFill>
          <a:ln/>
        </p:spPr>
      </p:sp>
      <p:sp>
        <p:nvSpPr>
          <p:cNvPr id="9" name="Text 5"/>
          <p:cNvSpPr/>
          <p:nvPr/>
        </p:nvSpPr>
        <p:spPr>
          <a:xfrm>
            <a:off x="10682935" y="18973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١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841248" y="1888236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FBEEE8"/>
          </a:solidFill>
          <a:ln/>
        </p:spPr>
      </p:sp>
      <p:pic>
        <p:nvPicPr>
          <p:cNvPr id="11" name="Image 2" descr="/home/claude/work/icons/ico_clock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34" y="2001622"/>
            <a:ext cx="340157" cy="34015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45920" y="1876349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الأول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645920" y="2150669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دورة حياة النظام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640080" y="2752344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10682935" y="2912364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D9714E"/>
          </a:solidFill>
          <a:ln/>
        </p:spPr>
      </p:sp>
      <p:sp>
        <p:nvSpPr>
          <p:cNvPr id="16" name="Text 11"/>
          <p:cNvSpPr/>
          <p:nvPr/>
        </p:nvSpPr>
        <p:spPr>
          <a:xfrm>
            <a:off x="10682935" y="291236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٢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841248" y="2903220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FBEEE8"/>
          </a:solidFill>
          <a:ln/>
        </p:spPr>
      </p:sp>
      <p:pic>
        <p:nvPicPr>
          <p:cNvPr id="18" name="Image 3" descr="/home/claude/work/icons/ico_chart_d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34" y="3016606"/>
            <a:ext cx="340157" cy="34015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45920" y="2891333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الثاني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1645920" y="3165653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إنشاء المخطط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640080" y="3767328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10682935" y="3927348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D9714E"/>
          </a:solidFill>
          <a:ln/>
        </p:spPr>
      </p:sp>
      <p:sp>
        <p:nvSpPr>
          <p:cNvPr id="23" name="Text 17"/>
          <p:cNvSpPr/>
          <p:nvPr/>
        </p:nvSpPr>
        <p:spPr>
          <a:xfrm>
            <a:off x="10682935" y="39273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841248" y="3918204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FBEEE8"/>
          </a:solidFill>
          <a:ln/>
        </p:spPr>
      </p:sp>
      <p:pic>
        <p:nvPicPr>
          <p:cNvPr id="25" name="Image 4" descr="/home/claude/work/icons/ico_shield_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634" y="4031590"/>
            <a:ext cx="340157" cy="34015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645920" y="3906317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الثالث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7" name="Text 20"/>
          <p:cNvSpPr/>
          <p:nvPr/>
        </p:nvSpPr>
        <p:spPr>
          <a:xfrm>
            <a:off x="1645920" y="4180637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الأمن السيبراني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9" name="Shape 22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9714E"/>
          </a:solidFill>
          <a:ln/>
        </p:spPr>
      </p:sp>
      <p:sp>
        <p:nvSpPr>
          <p:cNvPr id="30" name="Shape 23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31" name="Text 24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40719" y="475488"/>
            <a:ext cx="310896" cy="310896"/>
          </a:xfrm>
          <a:prstGeom prst="roundRect">
            <a:avLst>
              <a:gd name="adj" fmla="val 28000"/>
            </a:avLst>
          </a:prstGeom>
          <a:solidFill>
            <a:srgbClr val="FBEEE8"/>
          </a:solidFill>
          <a:ln/>
        </p:spPr>
      </p:sp>
      <p:pic>
        <p:nvPicPr>
          <p:cNvPr id="4" name="Image 1" descr="/home/claude/work/icons/ico_workflow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80" y="531449"/>
            <a:ext cx="198973" cy="198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502920"/>
            <a:ext cx="10463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٢  ·  دورة حياة النظام</a:t>
            </a:r>
            <a:endParaRPr lang="en-US" sz="1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أهداف الوحدة</a:t>
            </a:r>
            <a:endParaRPr lang="en-US" sz="28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7" name="Image 2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360" y="2020824"/>
            <a:ext cx="237744" cy="2377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0080" y="1691640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مراحل دورة حياة النظام.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9" name="Image 3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360" y="2916936"/>
            <a:ext cx="237744" cy="23774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0080" y="2587752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ماهية التحليل في دورة حياة النظام.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11" name="Image 4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360" y="3813048"/>
            <a:ext cx="237744" cy="23774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0080" y="3483864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أنواع المخططات المستخدمة في مرحلة التحليل.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13" name="Image 5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360" y="4709160"/>
            <a:ext cx="237744" cy="23774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0080" y="4379976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استخدام تطبيق مارجايد (draw.io) لتصميم مخطط سير العمل.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15" name="Image 6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360" y="5605272"/>
            <a:ext cx="237744" cy="23774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40080" y="5276088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المقصود بجدار الحماية وبرنامج الحماية من الفيروسات عبر الإنترنت.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17" name="Image 7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007" y="2020824"/>
            <a:ext cx="237744" cy="237744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278728" y="1691640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كيفية التحقق من عمل جدار الحماية واستخدامه.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19" name="Image 8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007" y="2916936"/>
            <a:ext cx="237744" cy="23774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278728" y="2587752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المقصود بالبصمة الرقمية والتعقب الرقمي.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21" name="Image 9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007" y="3813048"/>
            <a:ext cx="237744" cy="237744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6278728" y="3483864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التمييز بين أنواع حسابات المستخدمين.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23" name="Image 10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007" y="4709160"/>
            <a:ext cx="237744" cy="237744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6278728" y="4379976"/>
            <a:ext cx="48614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تحديد أنواع أذونات الملفات والمجلدات وتعيينها.</a:t>
            </a:r>
            <a:endParaRPr lang="en-US" sz="12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5" name="Shape 12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6" name="Shape 13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9714E"/>
          </a:solidFill>
          <a:ln/>
        </p:spPr>
      </p:sp>
      <p:sp>
        <p:nvSpPr>
          <p:cNvPr id="27" name="Shape 14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8" name="Text 15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2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449928" y="0"/>
            <a:ext cx="3291840" cy="3291840"/>
          </a:xfrm>
          <a:prstGeom prst="ellipse">
            <a:avLst/>
          </a:prstGeom>
          <a:solidFill>
            <a:srgbClr val="D9714E">
              <a:alpha val="1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907128" y="457200"/>
            <a:ext cx="2377440" cy="2377440"/>
          </a:xfrm>
          <a:prstGeom prst="ellipse">
            <a:avLst/>
          </a:prstGeom>
          <a:solidFill>
            <a:srgbClr val="D9714E">
              <a:alpha val="1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318608" y="868680"/>
            <a:ext cx="1554480" cy="1554480"/>
          </a:xfrm>
          <a:prstGeom prst="ellipse">
            <a:avLst/>
          </a:prstGeom>
          <a:solidFill>
            <a:srgbClr val="D9714E">
              <a:alpha val="1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2255368" y="1645920"/>
            <a:ext cx="7680960" cy="356616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254000" dist="101600" dir="5400000" algn="bl" rotWithShape="0">
              <a:srgbClr val="0E1D3A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592928" y="1143000"/>
            <a:ext cx="1005840" cy="1005840"/>
          </a:xfrm>
          <a:prstGeom prst="roundRect">
            <a:avLst>
              <a:gd name="adj" fmla="val 28000"/>
            </a:avLst>
          </a:prstGeom>
          <a:solidFill>
            <a:srgbClr val="D9714E"/>
          </a:solidFill>
          <a:ln/>
          <a:effectLst>
            <a:outerShdw blurRad="127000" dist="50800" dir="5400000" algn="bl" rotWithShape="0">
              <a:srgbClr val="0E1D3A">
                <a:alpha val="16000"/>
              </a:srgbClr>
            </a:outerShdw>
          </a:effectLst>
        </p:spPr>
      </p:sp>
      <p:pic>
        <p:nvPicPr>
          <p:cNvPr id="8" name="Image 1" descr="/home/claude/work/icons/ico_rock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672" y="1380744"/>
            <a:ext cx="530352" cy="5303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712568" y="2331720"/>
            <a:ext cx="6766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مشروع الوحدة</a:t>
            </a:r>
            <a:endParaRPr lang="en-US" sz="24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2712568" y="28346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دورة حياة النظام  ·  الوحدة ٢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775808" y="3273552"/>
            <a:ext cx="640080" cy="0"/>
          </a:xfrm>
          <a:prstGeom prst="line">
            <a:avLst/>
          </a:prstGeom>
          <a:noFill/>
          <a:ln w="19050">
            <a:solidFill>
              <a:srgbClr val="E2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2712568" y="3456432"/>
            <a:ext cx="6583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طبّق ما تعلمته في هذه الوحدة من خلال مشروع عملي قصير، بمساعدة معلمك خطوة بخطوة.</a:t>
            </a:r>
            <a:endParaRPr lang="en-US" sz="13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9"/>
          <p:cNvSpPr/>
          <p:nvPr/>
        </p:nvSpPr>
        <p:spPr>
          <a:xfrm>
            <a:off x="2712568" y="461772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9714E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راجع تفاصيل المشروع مع معلمك داخل الفصل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5" name="Shape 11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Shape 12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3D6F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-1097280" y="-1280160"/>
            <a:ext cx="4754880" cy="4754880"/>
          </a:xfrm>
          <a:prstGeom prst="roundRect">
            <a:avLst>
              <a:gd name="adj" fmla="val 23077"/>
            </a:avLst>
          </a:prstGeom>
          <a:solidFill>
            <a:srgbClr val="FFFFFF">
              <a:alpha val="10000"/>
            </a:srgbClr>
          </a:solidFill>
          <a:ln/>
        </p:spPr>
      </p:sp>
      <p:pic>
        <p:nvPicPr>
          <p:cNvPr id="3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3192" y="2039112"/>
            <a:ext cx="3008376" cy="3008376"/>
          </a:xfrm>
          <a:prstGeom prst="ellipse">
            <a:avLst/>
          </a:prstGeom>
          <a:solidFill>
            <a:srgbClr val="FFFFFF"/>
          </a:solidFill>
          <a:ln/>
          <a:effectLst>
            <a:outerShdw blurRad="203200" dist="88900" dir="5400000" algn="bl" rotWithShape="0">
              <a:srgbClr val="0E1D3A">
                <a:alpha val="35000"/>
              </a:srgbClr>
            </a:outerShdw>
          </a:effectLst>
        </p:spPr>
      </p:sp>
      <p:pic>
        <p:nvPicPr>
          <p:cNvPr id="5" name="Image 1" descr="/home/claude/work/icons/u_app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148840"/>
            <a:ext cx="2788920" cy="2788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709160" y="502920"/>
            <a:ext cx="68424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7" name="Text 3"/>
          <p:cNvSpPr/>
          <p:nvPr/>
        </p:nvSpPr>
        <p:spPr>
          <a:xfrm>
            <a:off x="4709160" y="777240"/>
            <a:ext cx="684245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62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6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8" name="Text 4"/>
          <p:cNvSpPr/>
          <p:nvPr/>
        </p:nvSpPr>
        <p:spPr>
          <a:xfrm>
            <a:off x="4709160" y="2148840"/>
            <a:ext cx="684245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تطبيقات الهواتف الذكية</a:t>
            </a:r>
            <a:endParaRPr lang="en-US" sz="34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4709160" y="3291840"/>
            <a:ext cx="68424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1F5F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التمييز بين برامج النظام والتطبيقية، وخطوات بناء تطبيقات الهواتف الذكية وبرمجتها باستخدام برنامج مطوّر التطبيقات MIT.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709160" y="4480560"/>
            <a:ext cx="3329788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1" name="Image 2" descr="/home/claude/work/icons/ico_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028" y="4626864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846320" y="4572000"/>
            <a:ext cx="26897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8"/>
          <p:cNvSpPr/>
          <p:nvPr/>
        </p:nvSpPr>
        <p:spPr>
          <a:xfrm>
            <a:off x="4846320" y="4983480"/>
            <a:ext cx="30554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FF3F1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الدروس</a:t>
            </a:r>
            <a:endParaRPr lang="en-US" sz="1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8221828" y="4480560"/>
            <a:ext cx="3329788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5" name="Image 3" descr="/home/claude/work/icons/ico_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8695" y="4626864"/>
            <a:ext cx="329184" cy="3291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358988" y="4572000"/>
            <a:ext cx="268970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٩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8358988" y="4983480"/>
            <a:ext cx="305546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FF3F1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عدد الحصص</a:t>
            </a:r>
            <a:endParaRPr lang="en-US" sz="1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9" name="Shape 13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0" name="Shape 14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40719" y="475488"/>
            <a:ext cx="310896" cy="310896"/>
          </a:xfrm>
          <a:prstGeom prst="roundRect">
            <a:avLst>
              <a:gd name="adj" fmla="val 28000"/>
            </a:avLst>
          </a:prstGeom>
          <a:solidFill>
            <a:srgbClr val="E9F0F9"/>
          </a:solidFill>
          <a:ln/>
        </p:spPr>
      </p:sp>
      <p:pic>
        <p:nvPicPr>
          <p:cNvPr id="4" name="Image 1" descr="/home/claude/work/icons/ico_smartphone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80" y="531449"/>
            <a:ext cx="198973" cy="198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502920"/>
            <a:ext cx="10463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٣  ·  تطبيقات الهواتف الذكية</a:t>
            </a:r>
            <a:endParaRPr lang="en-US" sz="1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عناوين الدروس</a:t>
            </a:r>
            <a:endParaRPr lang="en-US" sz="28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40080" y="1737360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10682935" y="1897380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3D6FB4"/>
          </a:solidFill>
          <a:ln/>
        </p:spPr>
      </p:sp>
      <p:sp>
        <p:nvSpPr>
          <p:cNvPr id="9" name="Text 5"/>
          <p:cNvSpPr/>
          <p:nvPr/>
        </p:nvSpPr>
        <p:spPr>
          <a:xfrm>
            <a:off x="10682935" y="18973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١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841248" y="1888236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E9F0F9"/>
          </a:solidFill>
          <a:ln/>
        </p:spPr>
      </p:sp>
      <p:pic>
        <p:nvPicPr>
          <p:cNvPr id="11" name="Image 2" descr="/home/claude/work/icons/ico_smartphone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34" y="2001622"/>
            <a:ext cx="340157" cy="34015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45920" y="1876349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الأول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645920" y="2150669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مقدمة عن تطبيقات الهواتف الذكية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640080" y="2752344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10682935" y="2912364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3D6FB4"/>
          </a:solidFill>
          <a:ln/>
        </p:spPr>
      </p:sp>
      <p:sp>
        <p:nvSpPr>
          <p:cNvPr id="16" name="Text 11"/>
          <p:cNvSpPr/>
          <p:nvPr/>
        </p:nvSpPr>
        <p:spPr>
          <a:xfrm>
            <a:off x="10682935" y="291236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٢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841248" y="2903220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E9F0F9"/>
          </a:solidFill>
          <a:ln/>
        </p:spPr>
      </p:sp>
      <p:pic>
        <p:nvPicPr>
          <p:cNvPr id="18" name="Image 3" descr="/home/claude/work/icons/ico_wand_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634" y="3016606"/>
            <a:ext cx="340157" cy="34015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45920" y="2891333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الثاني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1645920" y="3165653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بناء تطبيقات الهاتف الذكي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640080" y="3767328"/>
            <a:ext cx="10911535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1D3A">
                <a:alpha val="8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10682935" y="3927348"/>
            <a:ext cx="548640" cy="548640"/>
          </a:xfrm>
          <a:prstGeom prst="roundRect">
            <a:avLst>
              <a:gd name="adj" fmla="val 23000"/>
            </a:avLst>
          </a:prstGeom>
          <a:solidFill>
            <a:srgbClr val="3D6FB4"/>
          </a:solidFill>
          <a:ln/>
        </p:spPr>
      </p:sp>
      <p:sp>
        <p:nvSpPr>
          <p:cNvPr id="23" name="Text 17"/>
          <p:cNvSpPr/>
          <p:nvPr/>
        </p:nvSpPr>
        <p:spPr>
          <a:xfrm>
            <a:off x="10682935" y="39273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٣</a:t>
            </a:r>
            <a:endParaRPr lang="en-US" sz="20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841248" y="3918204"/>
            <a:ext cx="566928" cy="566928"/>
          </a:xfrm>
          <a:prstGeom prst="roundRect">
            <a:avLst>
              <a:gd name="adj" fmla="val 28000"/>
            </a:avLst>
          </a:prstGeom>
          <a:solidFill>
            <a:srgbClr val="E9F0F9"/>
          </a:solidFill>
          <a:ln/>
        </p:spPr>
      </p:sp>
      <p:pic>
        <p:nvPicPr>
          <p:cNvPr id="25" name="Image 4" descr="/home/claude/work/icons/ico_code_d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34" y="4031590"/>
            <a:ext cx="340157" cy="34015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645920" y="3906317"/>
            <a:ext cx="8899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الدرس الثالث</a:t>
            </a:r>
            <a:endParaRPr lang="en-US" sz="10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7" name="Text 20"/>
          <p:cNvSpPr/>
          <p:nvPr/>
        </p:nvSpPr>
        <p:spPr>
          <a:xfrm>
            <a:off x="1645920" y="4180637"/>
            <a:ext cx="8899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7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برمجة التطبيق</a:t>
            </a:r>
            <a:endParaRPr lang="en-US" sz="17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9" name="Shape 22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30" name="Shape 23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3D6FB4"/>
          </a:solidFill>
          <a:ln/>
        </p:spPr>
      </p:sp>
      <p:sp>
        <p:nvSpPr>
          <p:cNvPr id="31" name="Text 24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40719" y="475488"/>
            <a:ext cx="310896" cy="310896"/>
          </a:xfrm>
          <a:prstGeom prst="roundRect">
            <a:avLst>
              <a:gd name="adj" fmla="val 28000"/>
            </a:avLst>
          </a:prstGeom>
          <a:solidFill>
            <a:srgbClr val="E9F0F9"/>
          </a:solidFill>
          <a:ln/>
        </p:spPr>
      </p:sp>
      <p:pic>
        <p:nvPicPr>
          <p:cNvPr id="4" name="Image 1" descr="/home/claude/work/icons/ico_smartphone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80" y="531449"/>
            <a:ext cx="198973" cy="198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502920"/>
            <a:ext cx="10463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الوحدة ٣  ·  تطبيقات الهواتف الذكية</a:t>
            </a:r>
            <a:endParaRPr lang="en-US" sz="12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6" name="Text 2"/>
          <p:cNvSpPr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8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أهداف الوحدة</a:t>
            </a:r>
            <a:endParaRPr lang="en-US" sz="28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pic>
        <p:nvPicPr>
          <p:cNvPr id="7" name="Image 2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1984248"/>
            <a:ext cx="310896" cy="31089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0080" y="1691640"/>
            <a:ext cx="10362895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التمييز بين برامج النظام والبرامج التطبيقية.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9" name="Shape 4"/>
          <p:cNvSpPr/>
          <p:nvPr/>
        </p:nvSpPr>
        <p:spPr>
          <a:xfrm>
            <a:off x="640080" y="2587752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0" name="Image 3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2880360"/>
            <a:ext cx="310896" cy="31089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0080" y="2587752"/>
            <a:ext cx="10362895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التمييز بين واجهة المستخدم وتجربة المستخدم.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640080" y="3483864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3" name="Image 4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3776472"/>
            <a:ext cx="310896" cy="31089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40080" y="3483864"/>
            <a:ext cx="10362895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خطوات بناء تطبيقات الهواتف الذكية.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5" name="Shape 8"/>
          <p:cNvSpPr/>
          <p:nvPr/>
        </p:nvSpPr>
        <p:spPr>
          <a:xfrm>
            <a:off x="640080" y="4379976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6" name="Image 5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4672584"/>
            <a:ext cx="310896" cy="31089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40080" y="4379976"/>
            <a:ext cx="10362895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كيفية استخدام برنامج مطوّر التطبيقات MIT (MIT App Inventor) لتطوير تطبيق هاتف ذكي بسيط.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8" name="Shape 10"/>
          <p:cNvSpPr/>
          <p:nvPr/>
        </p:nvSpPr>
        <p:spPr>
          <a:xfrm>
            <a:off x="640080" y="5276088"/>
            <a:ext cx="10911535" cy="0"/>
          </a:xfrm>
          <a:prstGeom prst="line">
            <a:avLst/>
          </a:prstGeom>
          <a:noFill/>
          <a:ln w="12700">
            <a:solidFill>
              <a:srgbClr val="E2E6E4"/>
            </a:solidFill>
            <a:prstDash val="solid"/>
          </a:ln>
        </p:spPr>
      </p:sp>
      <p:pic>
        <p:nvPicPr>
          <p:cNvPr id="19" name="Image 6" descr="/home/claude/work/icons/ico_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5855" y="5568696"/>
            <a:ext cx="310896" cy="310896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40080" y="5276088"/>
            <a:ext cx="10362895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1B2430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برمجة التطبيق واختباره على الهواتف الذكية.</a:t>
            </a:r>
            <a:endParaRPr lang="en-US" sz="15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21" name="Shape 12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2" name="Shape 13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23" name="Shape 14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3D6FB4"/>
          </a:solidFill>
          <a:ln/>
        </p:spPr>
      </p:sp>
      <p:sp>
        <p:nvSpPr>
          <p:cNvPr id="24" name="Text 15"/>
          <p:cNvSpPr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 rtl="1">
              <a:buNone/>
            </a:pPr>
            <a:r>
              <a:rPr lang="en-US" sz="9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من مقرر ثالث ثانوي - نظام المسارات  ·  الفصل الدراسي الأول ١٤٤٨هـ</a:t>
            </a:r>
            <a:endParaRPr lang="en-US" sz="9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449928" y="0"/>
            <a:ext cx="3291840" cy="3291840"/>
          </a:xfrm>
          <a:prstGeom prst="ellipse">
            <a:avLst/>
          </a:prstGeom>
          <a:solidFill>
            <a:srgbClr val="3D6FB4">
              <a:alpha val="1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907128" y="457200"/>
            <a:ext cx="2377440" cy="2377440"/>
          </a:xfrm>
          <a:prstGeom prst="ellipse">
            <a:avLst/>
          </a:prstGeom>
          <a:solidFill>
            <a:srgbClr val="3D6FB4">
              <a:alpha val="1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318608" y="868680"/>
            <a:ext cx="1554480" cy="1554480"/>
          </a:xfrm>
          <a:prstGeom prst="ellipse">
            <a:avLst/>
          </a:prstGeom>
          <a:solidFill>
            <a:srgbClr val="3D6FB4">
              <a:alpha val="1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2255368" y="1645920"/>
            <a:ext cx="7680960" cy="356616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254000" dist="101600" dir="5400000" algn="bl" rotWithShape="0">
              <a:srgbClr val="0E1D3A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592928" y="1143000"/>
            <a:ext cx="1005840" cy="1005840"/>
          </a:xfrm>
          <a:prstGeom prst="roundRect">
            <a:avLst>
              <a:gd name="adj" fmla="val 28000"/>
            </a:avLst>
          </a:prstGeom>
          <a:solidFill>
            <a:srgbClr val="3D6FB4"/>
          </a:solidFill>
          <a:ln/>
          <a:effectLst>
            <a:outerShdw blurRad="127000" dist="50800" dir="5400000" algn="bl" rotWithShape="0">
              <a:srgbClr val="0E1D3A">
                <a:alpha val="16000"/>
              </a:srgbClr>
            </a:outerShdw>
          </a:effectLst>
        </p:spPr>
      </p:sp>
      <p:pic>
        <p:nvPicPr>
          <p:cNvPr id="8" name="Image 1" descr="/home/claude/work/icons/ico_rock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672" y="1380744"/>
            <a:ext cx="530352" cy="5303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712568" y="2331720"/>
            <a:ext cx="6766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6294F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مشروع الوحدة</a:t>
            </a:r>
            <a:endParaRPr lang="en-US" sz="24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2712568" y="283464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تطبيقات الهواتف الذكية  ·  الوحدة ٣</a:t>
            </a:r>
            <a:endParaRPr lang="en-US" sz="13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775808" y="3273552"/>
            <a:ext cx="640080" cy="0"/>
          </a:xfrm>
          <a:prstGeom prst="line">
            <a:avLst/>
          </a:prstGeom>
          <a:noFill/>
          <a:ln w="19050">
            <a:solidFill>
              <a:srgbClr val="E2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2529688" y="3456432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C6773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طبّق ما تعلمته في هذه الوحدة من خلال مشروع عملي قصير، بمساعدة معلمك خطوة بخطوة.</a:t>
            </a:r>
            <a:endParaRPr lang="en-US" sz="135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3" name="Text 9"/>
          <p:cNvSpPr/>
          <p:nvPr/>
        </p:nvSpPr>
        <p:spPr>
          <a:xfrm>
            <a:off x="2712568" y="461772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D6FB4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راجع تفاصيل المشروع مع معلمك داخل الفصل</a:t>
            </a:r>
            <a:endParaRPr lang="en-US" sz="1100" b="1" dirty="0"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5" name="Shape 11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6" name="Shape 12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E8A33D"/>
          </a:solidFill>
          <a:ln/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icon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92608"/>
            <a:ext cx="868680" cy="66380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-1375911" y="5667587"/>
            <a:ext cx="6766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ar-SA" sz="7200" b="1" dirty="0">
                <a:solidFill>
                  <a:srgbClr val="E8A33D"/>
                </a:solidFill>
                <a:latin typeface="RB" panose="00000500000000000000" pitchFamily="2" charset="-78"/>
                <a:ea typeface="Dubai" pitchFamily="34" charset="-122"/>
                <a:cs typeface="RB" panose="00000500000000000000" pitchFamily="2" charset="-78"/>
              </a:rPr>
              <a:t>شكراً لكم </a:t>
            </a:r>
            <a:endParaRPr lang="en-US" sz="7200" b="1" dirty="0">
              <a:solidFill>
                <a:srgbClr val="E8A33D"/>
              </a:solidFill>
              <a:latin typeface="RB" panose="00000500000000000000" pitchFamily="2" charset="-78"/>
              <a:cs typeface="RB" panose="000005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213207" y="6574536"/>
            <a:ext cx="4212144" cy="0"/>
          </a:xfrm>
          <a:prstGeom prst="line">
            <a:avLst/>
          </a:prstGeom>
          <a:noFill/>
          <a:ln w="19050">
            <a:solidFill>
              <a:srgbClr val="E2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1130991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5" name="Shape 11"/>
          <p:cNvSpPr/>
          <p:nvPr/>
        </p:nvSpPr>
        <p:spPr>
          <a:xfrm>
            <a:off x="11387023" y="6437376"/>
            <a:ext cx="137160" cy="137160"/>
          </a:xfrm>
          <a:prstGeom prst="ellipse">
            <a:avLst/>
          </a:prstGeom>
          <a:solidFill>
            <a:srgbClr val="D8DEDC"/>
          </a:solidFill>
          <a:ln/>
        </p:spPr>
      </p:sp>
      <p:sp>
        <p:nvSpPr>
          <p:cNvPr id="16" name="Shape 12"/>
          <p:cNvSpPr/>
          <p:nvPr/>
        </p:nvSpPr>
        <p:spPr>
          <a:xfrm>
            <a:off x="11643055" y="6437376"/>
            <a:ext cx="137160" cy="137160"/>
          </a:xfrm>
          <a:prstGeom prst="ellipse">
            <a:avLst/>
          </a:prstGeom>
          <a:solidFill>
            <a:srgbClr val="E8A33D"/>
          </a:solidFill>
          <a:ln/>
        </p:spPr>
      </p:sp>
    </p:spTree>
    <p:extLst>
      <p:ext uri="{BB962C8B-B14F-4D97-AF65-F5344CB8AC3E}">
        <p14:creationId xmlns:p14="http://schemas.microsoft.com/office/powerpoint/2010/main" val="4201263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683</Words>
  <Application>Microsoft Office PowerPoint</Application>
  <PresentationFormat>شاشة عريضة</PresentationFormat>
  <Paragraphs>150</Paragraphs>
  <Slides>15</Slides>
  <Notes>15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9" baseType="lpstr">
      <vt:lpstr>Arial</vt:lpstr>
      <vt:lpstr>Dubai</vt:lpstr>
      <vt:lpstr>RB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موقع cmp-tch.com</dc:title>
  <dc:subject>PptxGenJS Presentation</dc:subject>
  <dc:creator>معلم-الحاسب</dc:creator>
  <cp:lastModifiedBy>موقع-معلم-الحاسب</cp:lastModifiedBy>
  <cp:revision>3</cp:revision>
  <dcterms:created xsi:type="dcterms:W3CDTF">2026-08-16T03:35:32Z</dcterms:created>
  <dcterms:modified xsi:type="dcterms:W3CDTF">2026-08-22T09:02:26Z</dcterms:modified>
</cp:coreProperties>
</file>