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8"/>
  </p:notesMasterIdLst>
  <p:sldIdLst>
    <p:sldId id="258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175B"/>
    <a:srgbClr val="1B6B02"/>
    <a:srgbClr val="437F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67" d="100"/>
          <a:sy n="67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F7219-0E07-E24A-A25B-063F0BD50EE0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58B24-81C0-F749-B2F2-6B6FC8CAD852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095916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681322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82406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08293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04792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81763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567435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6282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5177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4945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030351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57250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4991B-9D96-B541-B96E-452B6EBD3B46}" type="datetimeFigureOut">
              <a:rPr lang="en-SA" smtClean="0"/>
              <a:t>02/25/2025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310B8-F69A-DF48-947A-F764014B3B1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20065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السيرة الذاتية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6668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1A777-C921-4EFA-ABD4-2E258B01B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9BD1FF-A115-F120-55DF-E6CAD12F4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0EC761-6910-EC2E-58B6-1B2684F03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70A47338-F872-5D20-1794-6E24265B1135}"/>
              </a:ext>
            </a:extLst>
          </p:cNvPr>
          <p:cNvSpPr txBox="1"/>
          <p:nvPr/>
        </p:nvSpPr>
        <p:spPr>
          <a:xfrm>
            <a:off x="537923" y="4183384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4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r>
              <a:rPr lang="ar-SA" dirty="0">
                <a:solidFill>
                  <a:srgbClr val="97175B"/>
                </a:solidFill>
              </a:rPr>
              <a:t>أداء الواجبات الوطنية </a:t>
            </a:r>
            <a:endParaRPr lang="en-SA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6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F4E1A-9428-6EE6-FB32-529929EC0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0C1378-1EA3-6CA3-B1EF-7D203C0F2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5FAAEA-1493-2065-C132-CE7E7DFF9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076C158F-6A30-D56A-045F-7A8E201CECFE}"/>
              </a:ext>
            </a:extLst>
          </p:cNvPr>
          <p:cNvSpPr txBox="1"/>
          <p:nvPr/>
        </p:nvSpPr>
        <p:spPr>
          <a:xfrm>
            <a:off x="0" y="4269109"/>
            <a:ext cx="5811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4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r>
              <a:rPr lang="ar-SA" sz="3600" dirty="0">
                <a:solidFill>
                  <a:srgbClr val="97175B"/>
                </a:solidFill>
              </a:rPr>
              <a:t>التفاعل مع المجتمع المهني </a:t>
            </a:r>
            <a:endParaRPr lang="en-SA" sz="3600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896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CDB3B-FFA5-3130-41B5-78A68270A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E83C54-C8D1-08BF-D9D9-C4F63040C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E950DE-E7D2-F500-EE17-8E06F1AF0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84AF94FF-0D29-285C-3147-EC076EB26D6C}"/>
              </a:ext>
            </a:extLst>
          </p:cNvPr>
          <p:cNvSpPr txBox="1"/>
          <p:nvPr/>
        </p:nvSpPr>
        <p:spPr>
          <a:xfrm>
            <a:off x="509348" y="4211959"/>
            <a:ext cx="52874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36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r>
              <a:rPr lang="ar-SA" sz="4000" dirty="0">
                <a:solidFill>
                  <a:srgbClr val="97175B"/>
                </a:solidFill>
              </a:rPr>
              <a:t>التفاعل مع أولياء الأمور </a:t>
            </a:r>
            <a:endParaRPr lang="en-SA" sz="4000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3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AFE56-BDC0-0809-7651-FF123B4DA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C71B5B-D908-0F31-A602-CF083F38B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6531A8-471C-C1FD-05E6-528A76714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B34986DA-E72E-D064-4246-FA35C8A191FA}"/>
              </a:ext>
            </a:extLst>
          </p:cNvPr>
          <p:cNvSpPr txBox="1"/>
          <p:nvPr/>
        </p:nvSpPr>
        <p:spPr>
          <a:xfrm>
            <a:off x="0" y="3483361"/>
            <a:ext cx="5811069" cy="20174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SA" sz="4400" dirty="0">
                <a:solidFill>
                  <a:srgbClr val="97175B"/>
                </a:solidFill>
              </a:rPr>
              <a:t>التنويع في استراتيجيات التدريس </a:t>
            </a:r>
            <a:endParaRPr lang="en-SA" sz="4400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45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43F-EC57-1782-02B1-33C05B528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38C52D-C654-F1A4-2731-6B72AA639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1845ED-F1DB-0378-D558-86A51518A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8DA7EE9B-56FB-1935-A30B-8AFF0E0CEE85}"/>
              </a:ext>
            </a:extLst>
          </p:cNvPr>
          <p:cNvSpPr txBox="1"/>
          <p:nvPr/>
        </p:nvSpPr>
        <p:spPr>
          <a:xfrm>
            <a:off x="0" y="4269109"/>
            <a:ext cx="58110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r>
              <a:rPr lang="ar-SA" dirty="0">
                <a:solidFill>
                  <a:srgbClr val="97175B"/>
                </a:solidFill>
              </a:rPr>
              <a:t>تحسين نتائج المتعلمين </a:t>
            </a:r>
            <a:endParaRPr lang="en-SA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0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AE5B8-1081-5F4E-DE93-1ECC7076D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6628E0-A05A-296E-7B0B-96E844CFA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23E639-7514-051B-84C4-4243352B7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3D7E6359-1660-EDE9-813C-0D864F8C736C}"/>
              </a:ext>
            </a:extLst>
          </p:cNvPr>
          <p:cNvSpPr txBox="1"/>
          <p:nvPr/>
        </p:nvSpPr>
        <p:spPr>
          <a:xfrm>
            <a:off x="0" y="4197671"/>
            <a:ext cx="58110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r>
              <a:rPr lang="ar-SA" dirty="0">
                <a:solidFill>
                  <a:srgbClr val="97175B"/>
                </a:solidFill>
              </a:rPr>
              <a:t>إعداد وتنفيذ خطة التعلم </a:t>
            </a:r>
            <a:endParaRPr lang="en-SA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864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7265E-61F1-C246-6C97-372BF79CD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43B37A-F1B3-1558-DFD9-8F8E5F9FF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0D224E-8936-CB14-DFB5-1E79BBF34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113CF22B-C0EA-2106-F94B-F4B6E17911C4}"/>
              </a:ext>
            </a:extLst>
          </p:cNvPr>
          <p:cNvSpPr txBox="1"/>
          <p:nvPr/>
        </p:nvSpPr>
        <p:spPr>
          <a:xfrm>
            <a:off x="-171450" y="3616124"/>
            <a:ext cx="5868219" cy="18424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40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pPr>
              <a:lnSpc>
                <a:spcPct val="150000"/>
              </a:lnSpc>
            </a:pPr>
            <a:r>
              <a:rPr lang="ar-SA" dirty="0">
                <a:solidFill>
                  <a:srgbClr val="97175B"/>
                </a:solidFill>
              </a:rPr>
              <a:t>توظيف تقنيات </a:t>
            </a:r>
            <a:endParaRPr lang="ar-BH" dirty="0">
              <a:solidFill>
                <a:srgbClr val="97175B"/>
              </a:solidFill>
            </a:endParaRPr>
          </a:p>
          <a:p>
            <a:pPr>
              <a:lnSpc>
                <a:spcPct val="150000"/>
              </a:lnSpc>
            </a:pPr>
            <a:r>
              <a:rPr lang="ar-SA" dirty="0">
                <a:solidFill>
                  <a:srgbClr val="97175B"/>
                </a:solidFill>
              </a:rPr>
              <a:t>ووسائل التعلم</a:t>
            </a:r>
            <a:r>
              <a:rPr lang="ar-BH" dirty="0">
                <a:solidFill>
                  <a:srgbClr val="97175B"/>
                </a:solidFill>
              </a:rPr>
              <a:t> </a:t>
            </a:r>
            <a:r>
              <a:rPr lang="ar-SA" dirty="0">
                <a:solidFill>
                  <a:srgbClr val="97175B"/>
                </a:solidFill>
              </a:rPr>
              <a:t>المناسبة </a:t>
            </a:r>
            <a:endParaRPr lang="en-SA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13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B9361-25CF-692B-B96A-A58E55190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755151-AE64-44A4-1431-C487C2894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713530-6B05-FC05-5C99-AC539A301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69E91A80-D3F5-D808-8B09-9F6BB7D87A23}"/>
              </a:ext>
            </a:extLst>
          </p:cNvPr>
          <p:cNvSpPr txBox="1"/>
          <p:nvPr/>
        </p:nvSpPr>
        <p:spPr>
          <a:xfrm>
            <a:off x="466486" y="3997646"/>
            <a:ext cx="5287433" cy="9190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lnSpc>
                <a:spcPct val="150000"/>
              </a:lnSpc>
              <a:defRPr sz="40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r>
              <a:rPr lang="ar-SA" dirty="0">
                <a:solidFill>
                  <a:srgbClr val="97175B"/>
                </a:solidFill>
              </a:rPr>
              <a:t>تهيئة البيئة التعليمية </a:t>
            </a:r>
            <a:endParaRPr lang="en-SA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370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00B1B-BDAF-A190-B546-8E435263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1E6717-5BC5-FA54-6848-B1FA28F3A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D30D52-3029-40EB-FA93-557D727DE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19B689FF-A3FF-D3AD-EB2B-AAA044D6CB47}"/>
              </a:ext>
            </a:extLst>
          </p:cNvPr>
          <p:cNvSpPr txBox="1"/>
          <p:nvPr/>
        </p:nvSpPr>
        <p:spPr>
          <a:xfrm>
            <a:off x="452199" y="4040509"/>
            <a:ext cx="5287433" cy="9190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lnSpc>
                <a:spcPct val="150000"/>
              </a:lnSpc>
              <a:defRPr sz="40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r>
              <a:rPr lang="ar-SA" dirty="0">
                <a:solidFill>
                  <a:srgbClr val="97175B"/>
                </a:solidFill>
              </a:rPr>
              <a:t>الإدارة</a:t>
            </a:r>
            <a:r>
              <a:rPr lang="ar-BH" dirty="0">
                <a:solidFill>
                  <a:srgbClr val="97175B"/>
                </a:solidFill>
              </a:rPr>
              <a:t> </a:t>
            </a:r>
            <a:r>
              <a:rPr lang="ar-SA" dirty="0">
                <a:solidFill>
                  <a:srgbClr val="97175B"/>
                </a:solidFill>
              </a:rPr>
              <a:t>الصفية </a:t>
            </a:r>
            <a:endParaRPr lang="en-SA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464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A034-CFE3-DE04-066E-26ED2119A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AA930D-5652-550A-028A-FF60E0348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960C6E-FE37-975B-BA97-F9F7E5EC7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66F0A49D-2D88-F01F-F69D-06C8D2E17FFF}"/>
              </a:ext>
            </a:extLst>
          </p:cNvPr>
          <p:cNvSpPr txBox="1"/>
          <p:nvPr/>
        </p:nvSpPr>
        <p:spPr>
          <a:xfrm>
            <a:off x="495061" y="4040509"/>
            <a:ext cx="5287433" cy="9190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lnSpc>
                <a:spcPct val="150000"/>
              </a:lnSpc>
              <a:defRPr sz="4000" b="1">
                <a:solidFill>
                  <a:srgbClr val="1B6B02"/>
                </a:solidFill>
                <a:latin typeface="Al-Jazeera-Arabic-Bold" pitchFamily="2" charset="-78"/>
                <a:cs typeface="Al-Jazeera-Arabic-Bold" pitchFamily="2" charset="-78"/>
              </a:defRPr>
            </a:lvl1pPr>
          </a:lstStyle>
          <a:p>
            <a:r>
              <a:rPr lang="ar-SA" dirty="0">
                <a:solidFill>
                  <a:srgbClr val="97175B"/>
                </a:solidFill>
              </a:rPr>
              <a:t>تحليل نتائج المتعلمين</a:t>
            </a:r>
            <a:endParaRPr lang="en-SA" dirty="0">
              <a:solidFill>
                <a:srgbClr val="9717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075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قرارات التكليف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2348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شهادات الشكر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4131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سجلات المتابعة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-192504" y="4692839"/>
            <a:ext cx="60035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نسخة من سجل المتابعة المستمر لفترة أو لفصل دراسي  </a:t>
            </a:r>
            <a:endParaRPr lang="en-SA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147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درجات الط</a:t>
            </a:r>
            <a:r>
              <a:rPr lang="ar-BH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البات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8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الاختبارات و النهائية من نظام نور</a:t>
            </a:r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0712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الواجبات المنزلية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-176463" y="4692839"/>
            <a:ext cx="59875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نماذج واجبات ورقية أو إلكترونية أو كليهما </a:t>
            </a:r>
            <a:endParaRPr lang="en-SA" sz="24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0274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06343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الاختبارات </a:t>
            </a:r>
            <a:r>
              <a:rPr lang="ar-SA" sz="4400" b="1" dirty="0" err="1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الفترية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160422" y="4692839"/>
            <a:ext cx="5650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28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نماذج للاختبارات النظرية و العملية </a:t>
            </a:r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4065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36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تحليل الاختبارات النهائية</a:t>
            </a:r>
            <a:endParaRPr lang="en-SA" sz="36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1683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مشاريع الطالبات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2175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ملف الإنجاز للطالبات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8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نسخ من أوراق العمل</a:t>
            </a:r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162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الإبداع الطلابي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-192504" y="4692839"/>
            <a:ext cx="60035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2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نسخ من الأعمال المتميزة و الإبداعية للط</a:t>
            </a:r>
            <a:r>
              <a:rPr lang="ar-BH" sz="22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البات</a:t>
            </a:r>
            <a:endParaRPr lang="en-SA" sz="22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22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4554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معمل الحاسب الآلي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28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عمل إبداعي أو تنظيمي </a:t>
            </a:r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1303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0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معالجة الطلبة الضعاف </a:t>
            </a:r>
            <a:endParaRPr lang="en-SA" sz="40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0" y="4692839"/>
            <a:ext cx="5811069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قائمة بأسماء الطلبة مع البرامج العلاجية المنفذة لهم</a:t>
            </a:r>
            <a:endParaRPr lang="en-SA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0763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الطلبة المتميزين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-320842" y="4692839"/>
            <a:ext cx="6131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أسماء الطلبة مع تحديد جانب التميز في مجال الحاسب</a:t>
            </a:r>
            <a:endParaRPr lang="en-SA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6760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36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الأعمال الإبداعية للمعلمة</a:t>
            </a:r>
            <a:endParaRPr lang="en-SA" sz="36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336884" y="4581350"/>
            <a:ext cx="547418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أي عمل إبداعي لا يتجاوز الثلاث أوراق أو رابط سحابي</a:t>
            </a:r>
            <a:endParaRPr lang="en-SA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2362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الأنشطة اللاصفية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-144379" y="4692839"/>
            <a:ext cx="5955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6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المسابقات الثقافية والعلمية و الرياضية و المعارض المنفذة  </a:t>
            </a:r>
            <a:endParaRPr lang="en-SA" sz="1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1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6306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الإحالات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320842" y="4692839"/>
            <a:ext cx="5490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نسخ من إحالات الطالبات للموجه</a:t>
            </a:r>
            <a:r>
              <a:rPr lang="ar-BH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ة</a:t>
            </a:r>
            <a:r>
              <a:rPr lang="ar-SA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 الطلابي</a:t>
            </a:r>
            <a:r>
              <a:rPr lang="ar-BH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ة</a:t>
            </a:r>
            <a:r>
              <a:rPr lang="ar-SA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 أو الوكيل</a:t>
            </a:r>
            <a:r>
              <a:rPr lang="ar-BH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ة</a:t>
            </a:r>
            <a:r>
              <a:rPr lang="ar-SA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 </a:t>
            </a:r>
            <a:endParaRPr lang="en-SA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9087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36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تقرير زيارة مديرة المدرسة</a:t>
            </a:r>
            <a:endParaRPr lang="en-SA" sz="36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0056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0" y="3811909"/>
            <a:ext cx="5811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36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تقرير زيارة المشرفة التربوية </a:t>
            </a:r>
            <a:endParaRPr lang="en-SA" sz="36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7403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702725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النمو المهني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-176462" y="4419883"/>
            <a:ext cx="5987532" cy="177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457200" rtl="1" eaLnBrk="1" latinLnBrk="0" hangingPunct="1">
              <a:lnSpc>
                <a:spcPct val="150000"/>
              </a:lnSpc>
            </a:pPr>
            <a:r>
              <a:rPr lang="ar-SA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حضور دورات تدريبية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–</a:t>
            </a:r>
            <a:r>
              <a:rPr lang="ar-SA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 دروس تطبيقية </a:t>
            </a:r>
          </a:p>
          <a:p>
            <a:pPr marL="0" algn="ctr" defTabSz="457200" rtl="1" eaLnBrk="1" latinLnBrk="0" hangingPunct="1">
              <a:lnSpc>
                <a:spcPct val="150000"/>
              </a:lnSpc>
            </a:pPr>
            <a:r>
              <a:rPr lang="ar-SA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لقاءات تربوية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-</a:t>
            </a:r>
            <a:r>
              <a:rPr lang="ar-SA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 ورش تربوية</a:t>
            </a:r>
            <a:endParaRPr lang="en-SA" sz="24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ctr" defTabSz="457200" rtl="1" eaLnBrk="1" latinLnBrk="0" hangingPunct="1">
              <a:lnSpc>
                <a:spcPct val="150000"/>
              </a:lnSpc>
            </a:pPr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33080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الاختبارات المهنية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-304800" y="4692839"/>
            <a:ext cx="61158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إرفاق نتيجة الاختبار المهني من مركز قياس </a:t>
            </a:r>
            <a:endParaRPr lang="en-SA" sz="24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24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6636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دروس تطبيقية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0" y="4692839"/>
            <a:ext cx="581106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تنفيذ درس نموذجي بحضور مشرفة المادة</a:t>
            </a:r>
            <a:endParaRPr lang="en-SA" sz="24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8371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التدريب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20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تقديم دورات للمعلمات أو الإداريات أو الطالبات</a:t>
            </a:r>
            <a:endParaRPr lang="en-SA" sz="20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15720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الرؤية و الرسالة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1326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0" y="3811909"/>
            <a:ext cx="5811069" cy="1492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>
              <a:lnSpc>
                <a:spcPct val="150000"/>
              </a:lnSpc>
            </a:pPr>
            <a:r>
              <a:rPr lang="ar-SA" sz="32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أهداف سياسة التعليم </a:t>
            </a:r>
          </a:p>
          <a:p>
            <a:pPr marL="0" algn="r" defTabSz="457200" rtl="1" eaLnBrk="1" latinLnBrk="0" hangingPunct="1">
              <a:lnSpc>
                <a:spcPct val="150000"/>
              </a:lnSpc>
            </a:pPr>
            <a:r>
              <a:rPr lang="ar-SA" sz="32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في المملكة العربية السعودية</a:t>
            </a:r>
          </a:p>
        </p:txBody>
      </p:sp>
    </p:spTree>
    <p:extLst>
      <p:ext uri="{BB962C8B-B14F-4D97-AF65-F5344CB8AC3E}">
        <p14:creationId xmlns:p14="http://schemas.microsoft.com/office/powerpoint/2010/main" val="24013105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0" y="3811909"/>
            <a:ext cx="58110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32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ميثاق أخلاقيات مهنة التعليم </a:t>
            </a:r>
            <a:endParaRPr lang="en-SA" sz="32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31714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-2344" y="3923398"/>
            <a:ext cx="58134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36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الاختبارات الفترية </a:t>
            </a:r>
            <a:r>
              <a:rPr lang="ar-BH" sz="36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و </a:t>
            </a:r>
            <a:r>
              <a:rPr lang="ar-SA" sz="36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النهائية </a:t>
            </a:r>
            <a:endParaRPr lang="en-SA" sz="36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800" b="1" dirty="0">
                <a:solidFill>
                  <a:schemeClr val="bg2">
                    <a:lumMod val="50000"/>
                  </a:schemeClr>
                </a:solidFill>
                <a:latin typeface="Al-Jazeera-Arabic-Bold" pitchFamily="2" charset="-78"/>
                <a:cs typeface="Al-Jazeera-Arabic-Bold" pitchFamily="2" charset="-78"/>
              </a:rPr>
              <a:t>نماذج من الاختبارات</a:t>
            </a:r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28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5382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811909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تبادل الزيارات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1768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الأدلة و التعاميم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6134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لائحة التقويم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45447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توزيع المناهج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67109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منصة مدرستي 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74488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المقررات الإلكترونية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3919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التحصيل الدراسي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94768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أعمال المعلم</a:t>
            </a:r>
            <a:r>
              <a:rPr lang="ar-BH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ة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50433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3B6F8-20E3-2FB9-158E-B94EE71D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" y="-1"/>
            <a:ext cx="7564362" cy="10691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5A0F5-0E37-DF0D-D0BD-E7F133FF8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03" y="775637"/>
            <a:ext cx="2667000" cy="69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F68F9-858C-28C1-EB99-F36241D1A4B5}"/>
              </a:ext>
            </a:extLst>
          </p:cNvPr>
          <p:cNvSpPr txBox="1"/>
          <p:nvPr/>
        </p:nvSpPr>
        <p:spPr>
          <a:xfrm>
            <a:off x="523636" y="3923398"/>
            <a:ext cx="52874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SA" sz="4400" b="1" dirty="0">
                <a:solidFill>
                  <a:srgbClr val="97175B"/>
                </a:solidFill>
                <a:latin typeface="Al-Jazeera-Arabic-Bold" pitchFamily="2" charset="-78"/>
                <a:cs typeface="Al-Jazeera-Arabic-Bold" pitchFamily="2" charset="-78"/>
              </a:rPr>
              <a:t>النمو المهني  </a:t>
            </a:r>
            <a:endParaRPr lang="en-SA" sz="4400" b="1" dirty="0">
              <a:solidFill>
                <a:srgbClr val="97175B"/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1A141-72D8-EE3B-4FFB-DA3C94D7E93A}"/>
              </a:ext>
            </a:extLst>
          </p:cNvPr>
          <p:cNvSpPr txBox="1"/>
          <p:nvPr/>
        </p:nvSpPr>
        <p:spPr>
          <a:xfrm>
            <a:off x="523636" y="4692839"/>
            <a:ext cx="52874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  <a:p>
            <a:pPr marL="0" algn="r" defTabSz="457200" rtl="1" eaLnBrk="1" latinLnBrk="0" hangingPunct="1"/>
            <a:endParaRPr lang="en-SA" sz="3600" b="1" dirty="0">
              <a:solidFill>
                <a:schemeClr val="bg2">
                  <a:lumMod val="50000"/>
                </a:schemeClr>
              </a:solidFill>
              <a:latin typeface="Al-Jazeera-Arabic-Bold" pitchFamily="2" charset="-78"/>
              <a:cs typeface="Al-Jazeera-Arabic-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0684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256</TotalTime>
  <Words>250</Words>
  <Application>Microsoft Office PowerPoint</Application>
  <PresentationFormat>مخصص</PresentationFormat>
  <Paragraphs>66</Paragraphs>
  <Slides>46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46</vt:i4>
      </vt:variant>
    </vt:vector>
  </HeadingPairs>
  <TitlesOfParts>
    <vt:vector size="51" baseType="lpstr">
      <vt:lpstr>Al-Jazeera-Arabic-Bold</vt:lpstr>
      <vt:lpstr>Arial</vt:lpstr>
      <vt:lpstr>Calibri</vt:lpstr>
      <vt:lpstr>Calibri Light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معلم الحاسب</cp:lastModifiedBy>
  <cp:revision>50</cp:revision>
  <dcterms:created xsi:type="dcterms:W3CDTF">2024-01-24T10:26:49Z</dcterms:created>
  <dcterms:modified xsi:type="dcterms:W3CDTF">2025-02-25T09:23:40Z</dcterms:modified>
</cp:coreProperties>
</file>