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notesMasterIdLst>
    <p:notesMasterId r:id="rId16"/>
  </p:notesMasterIdLst>
  <p:sldIdLst>
    <p:sldId id="256" r:id="rId2"/>
    <p:sldId id="464" r:id="rId3"/>
    <p:sldId id="257" r:id="rId4"/>
    <p:sldId id="3841" r:id="rId5"/>
    <p:sldId id="3915" r:id="rId6"/>
    <p:sldId id="3916" r:id="rId7"/>
    <p:sldId id="3917" r:id="rId8"/>
    <p:sldId id="3918" r:id="rId9"/>
    <p:sldId id="281" r:id="rId10"/>
    <p:sldId id="3919" r:id="rId11"/>
    <p:sldId id="3920" r:id="rId12"/>
    <p:sldId id="4285" r:id="rId13"/>
    <p:sldId id="4283" r:id="rId14"/>
    <p:sldId id="4282" r:id="rId15"/>
  </p:sldIdLst>
  <p:sldSz cx="12192000" cy="6858000"/>
  <p:notesSz cx="6858000" cy="9144000"/>
  <p:embeddedFontLst>
    <p:embeddedFont>
      <p:font typeface="(AH) Manal Black" pitchFamily="2" charset="-78"/>
      <p:regular r:id="rId17"/>
    </p:embeddedFont>
    <p:embeddedFont>
      <p:font typeface="Arial Black" panose="020B0A04020102020204" pitchFamily="34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DG Nemr V.0" panose="00000500000000000000" pitchFamily="2" charset="-78"/>
      <p:regular r:id="rId23"/>
    </p:embeddedFont>
    <p:embeddedFont>
      <p:font typeface="Etlalah Bold" panose="00000800000000000000" pitchFamily="50" charset="-78"/>
      <p:bold r:id="rId24"/>
    </p:embeddedFont>
    <p:embeddedFont>
      <p:font typeface="Expo Arabic Medium" panose="00000600000000000000" pitchFamily="2" charset="-78"/>
      <p:regular r:id="rId25"/>
    </p:embeddedFont>
    <p:embeddedFont>
      <p:font typeface="Frutiger LT Arabic 45 Light" panose="01000000000000000000" pitchFamily="2" charset="-78"/>
      <p:regular r:id="rId26"/>
      <p:bold r:id="rId27"/>
    </p:embeddedFont>
    <p:embeddedFont>
      <p:font typeface="GE Dinar One" panose="020B0604020202020204" charset="0"/>
      <p:regular r:id="rId28"/>
    </p:embeddedFont>
    <p:embeddedFont>
      <p:font typeface="GE Flow" panose="020A0503020102020204" pitchFamily="18" charset="-78"/>
      <p:regular r:id="rId29"/>
      <p:bold r:id="rId30"/>
    </p:embeddedFont>
    <p:embeddedFont>
      <p:font typeface="Hacen Extender X-Slant" panose="02000000000000000000" pitchFamily="2" charset="-78"/>
      <p:regular r:id="rId31"/>
    </p:embeddedFont>
    <p:embeddedFont>
      <p:font typeface="Lato" panose="020F0502020204030203" pitchFamily="34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RB" panose="00000500000000000000" pitchFamily="2" charset="-78"/>
      <p:regular r:id="rId40"/>
      <p:bold r:id="rId41"/>
    </p:embeddedFont>
    <p:embeddedFont>
      <p:font typeface="VIP Rawy Bold" panose="02000500000000000000" pitchFamily="2" charset="-78"/>
      <p:regular r:id="rId42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0C76E5"/>
    <a:srgbClr val="E6E6E6"/>
    <a:srgbClr val="4B395E"/>
    <a:srgbClr val="595959"/>
    <a:srgbClr val="002060"/>
    <a:srgbClr val="FFC000"/>
    <a:srgbClr val="657BA2"/>
    <a:srgbClr val="EDD27D"/>
    <a:srgbClr val="770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2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8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font" Target="fonts/font2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34619-FF14-4099-B36D-BC1B848E8205}" type="datetimeFigureOut">
              <a:rPr lang="fr-FR" smtClean="0"/>
              <a:t>15/11/2024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D04E2-D741-4080-ADC2-CFE9D79B50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668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D1DA0-BDB5-4912-8006-1CBDB6CADC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23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D1DA0-BDB5-4912-8006-1CBDB6CADC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62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D1DA0-BDB5-4912-8006-1CBDB6CADC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0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D1DA0-BDB5-4912-8006-1CBDB6CADC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37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08E7CCD-C6C1-0771-A9BF-3B7E5B7D3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B62D3CD-9ED3-B59F-5852-D0F1E69E9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D1742F5-3787-B29E-B817-DD9C14C00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0702-5C2B-4B5A-AA95-BA1BE2AF27D1}" type="uaqdatetime1">
              <a:rPr lang="ar-SA" smtClean="0"/>
              <a:t>13/05/1446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F9E4896-09B2-1FB5-36A7-E909BFF5B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C9BB373-3642-0472-16A9-43FB43386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4931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E8FEFC0-1A2E-7D42-5482-688B2957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DD99ED6-1013-0B07-5CDA-59D18A493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C402A06-064F-F5FE-EEE9-0C6625B9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7FF8-8590-41BD-8A66-8F65BB63BC21}" type="uaqdatetime1">
              <a:rPr lang="ar-SA" smtClean="0"/>
              <a:t>13/05/1446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8D1C766-0D87-29CE-97A4-46DF7A41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CA1DFF2-41A1-CE2F-907B-7075CF23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8616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F3A3FE4-905E-3C85-01A4-62552BE2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58CD6DE-37B6-8546-C031-7768C0E29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65D6322-693B-421D-53EA-E16E48C1A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A425-C84D-433C-83AE-B38CC0221552}" type="uaqdatetime1">
              <a:rPr lang="ar-SA" smtClean="0"/>
              <a:t>13/05/1446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EAC4C32-95D6-9B07-5A6D-41EF0402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6B5B011-3D3B-7074-C1C4-0872224C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8183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3B41AD8-031D-5029-A8C7-D44F0384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B472650-205A-866E-1896-B8B5CB227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DBCC03E-8741-16B4-0C5E-ABAEF3D9D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C0F6344-2886-23E1-2644-C8639BB2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6D9B3-5E5F-4F65-A098-87CFED4D7E0A}" type="uaqdatetime1">
              <a:rPr lang="ar-SA" smtClean="0"/>
              <a:t>13/05/1446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72A07C6-820D-1CDC-8D67-2BCC8E476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F4DDA00-B242-DE81-539E-ED91234FE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5009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09DBDEA-B336-0007-189A-F65CA6B86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728B1D3-B819-77FA-0F49-BD55F19A3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5FB731F-AB87-7F94-FA8F-913139BB6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A61835F2-687D-A8AA-D67F-A65E2ADAC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9AE905A-05E5-338B-3566-9AB35253C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0549167-550C-1BDB-5D7A-4300BA430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F85A-2A12-4BA6-BC64-6324B3B4AD69}" type="uaqdatetime1">
              <a:rPr lang="ar-SA" smtClean="0"/>
              <a:t>13/05/1446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ED5628C2-1E02-72CA-15C8-15A31431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3338C167-E1E3-4976-B97F-76DF7DD3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5664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415B988-5A90-24FA-7C79-EA9E6A96C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992EBB3D-0961-56EF-AC68-935F165C2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1C08-1048-4CC6-8939-3AFF8498AFD7}" type="uaqdatetime1">
              <a:rPr lang="ar-SA" smtClean="0"/>
              <a:t>13/05/1446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5E1BC58-B54D-6325-7D3B-5C6CD9423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B9DD620-77D4-413E-3B05-77DA050A0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5906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7032C105-E7F1-4DD7-2382-501FF4F3C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11775-D7C7-412F-9527-CD1EB95A23C4}" type="uaqdatetime1">
              <a:rPr lang="ar-SA" smtClean="0"/>
              <a:t>13/05/1446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8F1C04F-EBBD-6C23-AB48-1D4390505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5B9A238-62B3-EB87-BC59-B7235452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3509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11E5645-0B3A-0061-3461-376A9A904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57E5727-615E-1CEC-A435-A4ACF3327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52BE5AC-A697-7D72-F1C9-2779B3A1A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6F1F470-A365-4E95-C6A1-6FDDF1935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7B089-C90B-496A-BDA7-6427671AF648}" type="uaqdatetime1">
              <a:rPr lang="ar-SA" smtClean="0"/>
              <a:t>13/05/1446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06D2C84-F403-D886-2D5D-8270EA6BC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16B8AE7-10E1-070B-FE24-B3DE1AAF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4908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00E4E28-FD26-E7BE-7BDD-27F8118BB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8FF90AA0-81CD-1D37-0809-9908A68639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F43C258-AA05-D700-4A76-03D10482A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D402B83-DBD5-73CD-0EA3-1217FAE9B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F860F-5F4D-4F90-BE72-DE2EE3DBEBC4}" type="uaqdatetime1">
              <a:rPr lang="ar-SA" smtClean="0"/>
              <a:t>13/05/1446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C98AD13-56C0-A012-AEA7-09014DCD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A4A2D90-152F-A2B9-3958-34095407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8741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6F2B0B9-A172-66FB-40A2-11C4CA75E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1016598-4F4C-60C9-719C-3ABD3E01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1A4E612-A4C3-0380-B0C8-DBF6018B5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5064-297D-42BC-9CD0-52C9C889280E}" type="uaqdatetime1">
              <a:rPr lang="ar-SA" smtClean="0"/>
              <a:t>13/05/1446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515E6DF-6B4E-FAF2-1BCF-3235FF429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AE06269-5E58-E04D-7D21-C7D8968B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5241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B8D9631-5FB7-0488-543E-80B1426FBE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A616FB1-3B56-F92F-D230-C88510700B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37B1485-00C9-A763-4FE1-FFE0EB9AC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5280-B8F3-4F25-83EE-2ACCA316F611}" type="uaqdatetime1">
              <a:rPr lang="ar-SA" smtClean="0"/>
              <a:t>13/05/1446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5A1CB4-64FF-0061-1390-40A1DBA3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973FFB8-EC1F-C33E-8CE3-E9F68C355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47872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7275075E-BA51-8BD0-74CE-8318D84B06B3}"/>
              </a:ext>
            </a:extLst>
          </p:cNvPr>
          <p:cNvSpPr/>
          <p:nvPr userDrawn="1"/>
        </p:nvSpPr>
        <p:spPr>
          <a:xfrm>
            <a:off x="6384001" y="0"/>
            <a:ext cx="5807999" cy="6858000"/>
          </a:xfrm>
          <a:custGeom>
            <a:avLst/>
            <a:gdLst>
              <a:gd name="connsiteX0" fmla="*/ 1770049 w 5807999"/>
              <a:gd name="connsiteY0" fmla="*/ 0 h 6858000"/>
              <a:gd name="connsiteX1" fmla="*/ 5807999 w 5807999"/>
              <a:gd name="connsiteY1" fmla="*/ 0 h 6858000"/>
              <a:gd name="connsiteX2" fmla="*/ 5807999 w 5807999"/>
              <a:gd name="connsiteY2" fmla="*/ 6858000 h 6858000"/>
              <a:gd name="connsiteX3" fmla="*/ 1770049 w 5807999"/>
              <a:gd name="connsiteY3" fmla="*/ 6858000 h 6858000"/>
              <a:gd name="connsiteX4" fmla="*/ 0 w 5807999"/>
              <a:gd name="connsiteY4" fmla="*/ 5087951 h 6858000"/>
              <a:gd name="connsiteX5" fmla="*/ 0 w 5807999"/>
              <a:gd name="connsiteY5" fmla="*/ 17700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07999" h="6858000">
                <a:moveTo>
                  <a:pt x="1770049" y="0"/>
                </a:moveTo>
                <a:lnTo>
                  <a:pt x="5807999" y="0"/>
                </a:lnTo>
                <a:lnTo>
                  <a:pt x="5807999" y="6858000"/>
                </a:lnTo>
                <a:lnTo>
                  <a:pt x="1770049" y="6858000"/>
                </a:lnTo>
                <a:lnTo>
                  <a:pt x="0" y="5087951"/>
                </a:lnTo>
                <a:lnTo>
                  <a:pt x="0" y="1770049"/>
                </a:lnTo>
                <a:close/>
              </a:path>
            </a:pathLst>
          </a:custGeom>
          <a:gradFill>
            <a:gsLst>
              <a:gs pos="0">
                <a:srgbClr val="F8D9E1">
                  <a:alpha val="30000"/>
                </a:srgbClr>
              </a:gs>
              <a:gs pos="100000">
                <a:srgbClr val="FAC1FF">
                  <a:alpha val="30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A09A9D2-6D2D-E4EB-2D2D-45BE94D65B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0001" y="0"/>
            <a:ext cx="5232000" cy="6858000"/>
          </a:xfrm>
          <a:custGeom>
            <a:avLst/>
            <a:gdLst>
              <a:gd name="connsiteX0" fmla="*/ 2008639 w 5232000"/>
              <a:gd name="connsiteY0" fmla="*/ 0 h 6858000"/>
              <a:gd name="connsiteX1" fmla="*/ 4203859 w 5232000"/>
              <a:gd name="connsiteY1" fmla="*/ 0 h 6858000"/>
              <a:gd name="connsiteX2" fmla="*/ 5231999 w 5232000"/>
              <a:gd name="connsiteY2" fmla="*/ 0 h 6858000"/>
              <a:gd name="connsiteX3" fmla="*/ 5231999 w 5232000"/>
              <a:gd name="connsiteY3" fmla="*/ 382640 h 6858000"/>
              <a:gd name="connsiteX4" fmla="*/ 5232000 w 5232000"/>
              <a:gd name="connsiteY4" fmla="*/ 382641 h 6858000"/>
              <a:gd name="connsiteX5" fmla="*/ 5232000 w 5232000"/>
              <a:gd name="connsiteY5" fmla="*/ 6475359 h 6858000"/>
              <a:gd name="connsiteX6" fmla="*/ 5231999 w 5232000"/>
              <a:gd name="connsiteY6" fmla="*/ 6475360 h 6858000"/>
              <a:gd name="connsiteX7" fmla="*/ 5231999 w 5232000"/>
              <a:gd name="connsiteY7" fmla="*/ 6857998 h 6858000"/>
              <a:gd name="connsiteX8" fmla="*/ 4849361 w 5232000"/>
              <a:gd name="connsiteY8" fmla="*/ 6857998 h 6858000"/>
              <a:gd name="connsiteX9" fmla="*/ 4849359 w 5232000"/>
              <a:gd name="connsiteY9" fmla="*/ 6858000 h 6858000"/>
              <a:gd name="connsiteX10" fmla="*/ 2008639 w 5232000"/>
              <a:gd name="connsiteY10" fmla="*/ 6858000 h 6858000"/>
              <a:gd name="connsiteX11" fmla="*/ 0 w 5232000"/>
              <a:gd name="connsiteY11" fmla="*/ 4849361 h 6858000"/>
              <a:gd name="connsiteX12" fmla="*/ 0 w 5232000"/>
              <a:gd name="connsiteY12" fmla="*/ 20086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32000" h="6858000">
                <a:moveTo>
                  <a:pt x="2008639" y="0"/>
                </a:moveTo>
                <a:lnTo>
                  <a:pt x="4203859" y="0"/>
                </a:lnTo>
                <a:lnTo>
                  <a:pt x="5231999" y="0"/>
                </a:lnTo>
                <a:lnTo>
                  <a:pt x="5231999" y="382640"/>
                </a:lnTo>
                <a:lnTo>
                  <a:pt x="5232000" y="382641"/>
                </a:lnTo>
                <a:lnTo>
                  <a:pt x="5232000" y="6475359"/>
                </a:lnTo>
                <a:lnTo>
                  <a:pt x="5231999" y="6475360"/>
                </a:lnTo>
                <a:lnTo>
                  <a:pt x="5231999" y="6857998"/>
                </a:lnTo>
                <a:lnTo>
                  <a:pt x="4849361" y="6857998"/>
                </a:lnTo>
                <a:lnTo>
                  <a:pt x="4849359" y="6858000"/>
                </a:lnTo>
                <a:lnTo>
                  <a:pt x="2008639" y="6858000"/>
                </a:lnTo>
                <a:lnTo>
                  <a:pt x="0" y="4849361"/>
                </a:lnTo>
                <a:lnTo>
                  <a:pt x="0" y="200863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19566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ster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0750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bg>
      <p:bgPr>
        <a:solidFill>
          <a:srgbClr val="240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509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53403C2-5013-DB8D-D666-0C1B1FC2C0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71619" y="570230"/>
            <a:ext cx="1838264" cy="1838264"/>
          </a:xfrm>
          <a:prstGeom prst="ellipse">
            <a:avLst/>
          </a:prstGeom>
        </p:spPr>
        <p:txBody>
          <a:bodyPr wrap="square">
            <a:noAutofit/>
          </a:bodyPr>
          <a:lstStyle>
            <a:lvl1pPr>
              <a:defRPr sz="1200">
                <a:latin typeface="Lato" panose="020F0502020204030203" pitchFamily="34" charset="77"/>
              </a:defRPr>
            </a:lvl1pPr>
          </a:lstStyle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B09C259-D3CF-2462-BC8D-A7BBD7B627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48309" y="570230"/>
            <a:ext cx="1838263" cy="1838264"/>
          </a:xfrm>
          <a:prstGeom prst="ellipse">
            <a:avLst/>
          </a:prstGeom>
        </p:spPr>
        <p:txBody>
          <a:bodyPr wrap="square">
            <a:noAutofit/>
          </a:bodyPr>
          <a:lstStyle>
            <a:lvl1pPr>
              <a:defRPr sz="1200">
                <a:latin typeface="Lato" panose="020F0502020204030203" pitchFamily="34" charset="77"/>
              </a:defRPr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E4115E1-05A4-0450-855C-4C02256FAB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24999" y="570230"/>
            <a:ext cx="1838263" cy="1838264"/>
          </a:xfrm>
          <a:prstGeom prst="ellipse">
            <a:avLst/>
          </a:prstGeom>
        </p:spPr>
        <p:txBody>
          <a:bodyPr wrap="square">
            <a:noAutofit/>
          </a:bodyPr>
          <a:lstStyle>
            <a:lvl1pPr>
              <a:defRPr sz="1200">
                <a:latin typeface="Lato" panose="020F0502020204030203" pitchFamily="34" charset="77"/>
              </a:defRPr>
            </a:lvl1pPr>
          </a:lstStyle>
          <a:p>
            <a:endParaRPr lang="en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3DA5A82-9143-9946-9A9A-76A7D364EF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6001" y="570231"/>
            <a:ext cx="4374570" cy="6287769"/>
          </a:xfrm>
          <a:custGeom>
            <a:avLst/>
            <a:gdLst>
              <a:gd name="connsiteX0" fmla="*/ 2187285 w 4374570"/>
              <a:gd name="connsiteY0" fmla="*/ 0 h 6287769"/>
              <a:gd name="connsiteX1" fmla="*/ 4374570 w 4374570"/>
              <a:gd name="connsiteY1" fmla="*/ 2187285 h 6287769"/>
              <a:gd name="connsiteX2" fmla="*/ 4374570 w 4374570"/>
              <a:gd name="connsiteY2" fmla="*/ 6287769 h 6287769"/>
              <a:gd name="connsiteX3" fmla="*/ 0 w 4374570"/>
              <a:gd name="connsiteY3" fmla="*/ 6287769 h 6287769"/>
              <a:gd name="connsiteX4" fmla="*/ 0 w 4374570"/>
              <a:gd name="connsiteY4" fmla="*/ 2187285 h 6287769"/>
              <a:gd name="connsiteX5" fmla="*/ 2187285 w 4374570"/>
              <a:gd name="connsiteY5" fmla="*/ 0 h 6287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4570" h="6287769">
                <a:moveTo>
                  <a:pt x="2187285" y="0"/>
                </a:moveTo>
                <a:cubicBezTo>
                  <a:pt x="3395289" y="0"/>
                  <a:pt x="4374570" y="979281"/>
                  <a:pt x="4374570" y="2187285"/>
                </a:cubicBezTo>
                <a:lnTo>
                  <a:pt x="4374570" y="6287769"/>
                </a:lnTo>
                <a:lnTo>
                  <a:pt x="0" y="6287769"/>
                </a:lnTo>
                <a:lnTo>
                  <a:pt x="0" y="2187285"/>
                </a:lnTo>
                <a:cubicBezTo>
                  <a:pt x="0" y="979281"/>
                  <a:pt x="979281" y="0"/>
                  <a:pt x="21872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latin typeface="Lato" panose="020F0502020204030203" pitchFamily="34" charset="77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4095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EFF2E79-2DDE-4C67-8919-94CC91E80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5" y="-30597"/>
            <a:ext cx="12191430" cy="441216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/>
          <a:lstStyle>
            <a:lvl1pPr>
              <a:defRPr sz="1500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31877089"/>
      </p:ext>
    </p:extLst>
  </p:cSld>
  <p:clrMapOvr>
    <a:masterClrMapping/>
  </p:clrMapOvr>
  <p:transition spd="med">
    <p:push dir="u"/>
  </p:transition>
  <p:extLst>
    <p:ext uri="{DCECCB84-F9BA-43D5-87BE-67443E8EF086}">
      <p15:sldGuideLst xmlns:p15="http://schemas.microsoft.com/office/powerpoint/2012/main">
        <p15:guide id="1" pos="763">
          <p15:clr>
            <a:srgbClr val="FBAE40"/>
          </p15:clr>
        </p15:guide>
        <p15:guide id="2" pos="14597">
          <p15:clr>
            <a:srgbClr val="FBAE40"/>
          </p15:clr>
        </p15:guide>
        <p15:guide id="3" orient="horz" pos="918">
          <p15:clr>
            <a:srgbClr val="FBAE40"/>
          </p15:clr>
        </p15:guide>
        <p15:guide id="4" orient="horz" pos="7722">
          <p15:clr>
            <a:srgbClr val="FBAE40"/>
          </p15:clr>
        </p15:guide>
        <p15:guide id="5" pos="76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77D9FCD-391E-D32F-BC8F-1C93E44843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5598" y="1250066"/>
            <a:ext cx="4357869" cy="4357868"/>
          </a:xfrm>
          <a:custGeom>
            <a:avLst/>
            <a:gdLst>
              <a:gd name="connsiteX0" fmla="*/ 338650 w 4357869"/>
              <a:gd name="connsiteY0" fmla="*/ 0 h 4357868"/>
              <a:gd name="connsiteX1" fmla="*/ 4019218 w 4357869"/>
              <a:gd name="connsiteY1" fmla="*/ 0 h 4357868"/>
              <a:gd name="connsiteX2" fmla="*/ 4357869 w 4357869"/>
              <a:gd name="connsiteY2" fmla="*/ 338650 h 4357868"/>
              <a:gd name="connsiteX3" fmla="*/ 4357869 w 4357869"/>
              <a:gd name="connsiteY3" fmla="*/ 4019218 h 4357868"/>
              <a:gd name="connsiteX4" fmla="*/ 4019218 w 4357869"/>
              <a:gd name="connsiteY4" fmla="*/ 4357868 h 4357868"/>
              <a:gd name="connsiteX5" fmla="*/ 338650 w 4357869"/>
              <a:gd name="connsiteY5" fmla="*/ 4357868 h 4357868"/>
              <a:gd name="connsiteX6" fmla="*/ 0 w 4357869"/>
              <a:gd name="connsiteY6" fmla="*/ 4019218 h 4357868"/>
              <a:gd name="connsiteX7" fmla="*/ 0 w 4357869"/>
              <a:gd name="connsiteY7" fmla="*/ 338650 h 4357868"/>
              <a:gd name="connsiteX8" fmla="*/ 338650 w 4357869"/>
              <a:gd name="connsiteY8" fmla="*/ 0 h 4357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57869" h="4357868">
                <a:moveTo>
                  <a:pt x="338650" y="0"/>
                </a:moveTo>
                <a:lnTo>
                  <a:pt x="4019218" y="0"/>
                </a:lnTo>
                <a:cubicBezTo>
                  <a:pt x="4206250" y="0"/>
                  <a:pt x="4357869" y="151619"/>
                  <a:pt x="4357869" y="338650"/>
                </a:cubicBezTo>
                <a:lnTo>
                  <a:pt x="4357869" y="4019218"/>
                </a:lnTo>
                <a:cubicBezTo>
                  <a:pt x="4357869" y="4206249"/>
                  <a:pt x="4206250" y="4357868"/>
                  <a:pt x="4019218" y="4357868"/>
                </a:cubicBezTo>
                <a:lnTo>
                  <a:pt x="338650" y="4357868"/>
                </a:lnTo>
                <a:cubicBezTo>
                  <a:pt x="151619" y="4357868"/>
                  <a:pt x="0" y="4206249"/>
                  <a:pt x="0" y="4019218"/>
                </a:cubicBezTo>
                <a:lnTo>
                  <a:pt x="0" y="338650"/>
                </a:lnTo>
                <a:cubicBezTo>
                  <a:pt x="0" y="151619"/>
                  <a:pt x="151619" y="0"/>
                  <a:pt x="338650" y="0"/>
                </a:cubicBezTo>
                <a:close/>
              </a:path>
            </a:pathLst>
          </a:custGeo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779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C0B68F1-3199-7C35-D35D-9EB34C0B5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8E22315-351F-B5BA-90B6-223D4AFE4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A8F323A-0CE4-EA97-49CB-1CEDC6D7B4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B8549-44D1-4EBC-8B93-66AD5BFA2439}" type="uaqdatetime1">
              <a:rPr lang="ar-SA" smtClean="0"/>
              <a:t>13/05/1446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9C7649A-69B9-BD99-4DF8-AEB3B79E3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7CAF0D6-92FF-4F2A-F023-C7ADD4752F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17D5D-7CB5-4F8B-8F2D-E364F74F647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483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597DAC-ED83-24C2-241A-557345B59FFD}"/>
              </a:ext>
            </a:extLst>
          </p:cNvPr>
          <p:cNvCxnSpPr>
            <a:cxnSpLocks/>
          </p:cNvCxnSpPr>
          <p:nvPr/>
        </p:nvCxnSpPr>
        <p:spPr>
          <a:xfrm>
            <a:off x="1336337" y="2140991"/>
            <a:ext cx="3502940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3">
            <a:extLst>
              <a:ext uri="{FF2B5EF4-FFF2-40B4-BE49-F238E27FC236}">
                <a16:creationId xmlns:a16="http://schemas.microsoft.com/office/drawing/2014/main" id="{8816A6CC-171D-8BD1-7F8D-FFF784744E1D}"/>
              </a:ext>
            </a:extLst>
          </p:cNvPr>
          <p:cNvSpPr/>
          <p:nvPr/>
        </p:nvSpPr>
        <p:spPr>
          <a:xfrm>
            <a:off x="7536000" y="575997"/>
            <a:ext cx="4656001" cy="5706000"/>
          </a:xfrm>
          <a:custGeom>
            <a:avLst/>
            <a:gdLst>
              <a:gd name="connsiteX0" fmla="*/ 1671230 w 4656001"/>
              <a:gd name="connsiteY0" fmla="*/ 0 h 5706000"/>
              <a:gd name="connsiteX1" fmla="*/ 4656001 w 4656001"/>
              <a:gd name="connsiteY1" fmla="*/ 0 h 5706000"/>
              <a:gd name="connsiteX2" fmla="*/ 4656001 w 4656001"/>
              <a:gd name="connsiteY2" fmla="*/ 5706000 h 5706000"/>
              <a:gd name="connsiteX3" fmla="*/ 1671230 w 4656001"/>
              <a:gd name="connsiteY3" fmla="*/ 5706000 h 5706000"/>
              <a:gd name="connsiteX4" fmla="*/ 0 w 4656001"/>
              <a:gd name="connsiteY4" fmla="*/ 4034770 h 5706000"/>
              <a:gd name="connsiteX5" fmla="*/ 0 w 4656001"/>
              <a:gd name="connsiteY5" fmla="*/ 1671230 h 5706000"/>
              <a:gd name="connsiteX0" fmla="*/ 4656001 w 4747441"/>
              <a:gd name="connsiteY0" fmla="*/ 5706000 h 5797440"/>
              <a:gd name="connsiteX1" fmla="*/ 1671230 w 4747441"/>
              <a:gd name="connsiteY1" fmla="*/ 5706000 h 5797440"/>
              <a:gd name="connsiteX2" fmla="*/ 0 w 4747441"/>
              <a:gd name="connsiteY2" fmla="*/ 4034770 h 5797440"/>
              <a:gd name="connsiteX3" fmla="*/ 0 w 4747441"/>
              <a:gd name="connsiteY3" fmla="*/ 1671230 h 5797440"/>
              <a:gd name="connsiteX4" fmla="*/ 1671230 w 4747441"/>
              <a:gd name="connsiteY4" fmla="*/ 0 h 5797440"/>
              <a:gd name="connsiteX5" fmla="*/ 4656001 w 4747441"/>
              <a:gd name="connsiteY5" fmla="*/ 0 h 5797440"/>
              <a:gd name="connsiteX6" fmla="*/ 4747441 w 4747441"/>
              <a:gd name="connsiteY6" fmla="*/ 5797440 h 5797440"/>
              <a:gd name="connsiteX0" fmla="*/ 4656001 w 4656001"/>
              <a:gd name="connsiteY0" fmla="*/ 5706000 h 5706000"/>
              <a:gd name="connsiteX1" fmla="*/ 1671230 w 4656001"/>
              <a:gd name="connsiteY1" fmla="*/ 5706000 h 5706000"/>
              <a:gd name="connsiteX2" fmla="*/ 0 w 4656001"/>
              <a:gd name="connsiteY2" fmla="*/ 4034770 h 5706000"/>
              <a:gd name="connsiteX3" fmla="*/ 0 w 4656001"/>
              <a:gd name="connsiteY3" fmla="*/ 1671230 h 5706000"/>
              <a:gd name="connsiteX4" fmla="*/ 1671230 w 4656001"/>
              <a:gd name="connsiteY4" fmla="*/ 0 h 5706000"/>
              <a:gd name="connsiteX5" fmla="*/ 4656001 w 4656001"/>
              <a:gd name="connsiteY5" fmla="*/ 0 h 57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6001" h="5706000">
                <a:moveTo>
                  <a:pt x="4656001" y="5706000"/>
                </a:moveTo>
                <a:lnTo>
                  <a:pt x="1671230" y="5706000"/>
                </a:lnTo>
                <a:lnTo>
                  <a:pt x="0" y="4034770"/>
                </a:lnTo>
                <a:lnTo>
                  <a:pt x="0" y="1671230"/>
                </a:lnTo>
                <a:lnTo>
                  <a:pt x="1671230" y="0"/>
                </a:lnTo>
                <a:lnTo>
                  <a:pt x="4656001" y="0"/>
                </a:lnTo>
              </a:path>
            </a:pathLst>
          </a:custGeom>
          <a:noFill/>
          <a:ln w="254000">
            <a:solidFill>
              <a:srgbClr val="FE1170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عنوان 1">
            <a:extLst>
              <a:ext uri="{FF2B5EF4-FFF2-40B4-BE49-F238E27FC236}">
                <a16:creationId xmlns:a16="http://schemas.microsoft.com/office/drawing/2014/main" id="{A6366297-E47D-42ED-8CA9-D8F4EE8FE1EE}"/>
              </a:ext>
            </a:extLst>
          </p:cNvPr>
          <p:cNvSpPr txBox="1">
            <a:spLocks/>
          </p:cNvSpPr>
          <p:nvPr/>
        </p:nvSpPr>
        <p:spPr>
          <a:xfrm>
            <a:off x="1777437" y="457212"/>
            <a:ext cx="4721629" cy="643836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G Nemr V.0" panose="00000500000000000000" pitchFamily="2" charset="-78"/>
                <a:cs typeface="DG Nemr V.0" panose="00000500000000000000" pitchFamily="2" charset="-78"/>
              </a:rPr>
              <a:t>مرحباً بكم في</a:t>
            </a:r>
            <a:endParaRPr lang="ar-DZ" altLang="ko-KR" sz="3200" b="1" dirty="0">
              <a:solidFill>
                <a:schemeClr val="tx1">
                  <a:lumMod val="65000"/>
                  <a:lumOff val="35000"/>
                </a:schemeClr>
              </a:solidFill>
              <a:latin typeface="DG Nemr V.0" panose="00000500000000000000" pitchFamily="2" charset="-78"/>
              <a:cs typeface="DG Nemr V.0" panose="00000500000000000000" pitchFamily="2" charset="-78"/>
            </a:endParaRPr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id="{E1057736-6280-43C0-87E7-094EDD57C854}"/>
              </a:ext>
            </a:extLst>
          </p:cNvPr>
          <p:cNvSpPr txBox="1">
            <a:spLocks/>
          </p:cNvSpPr>
          <p:nvPr/>
        </p:nvSpPr>
        <p:spPr>
          <a:xfrm>
            <a:off x="4167885" y="6264589"/>
            <a:ext cx="3609817" cy="8347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r-SA" sz="2400" b="1" dirty="0">
              <a:solidFill>
                <a:schemeClr val="tx1">
                  <a:lumMod val="75000"/>
                  <a:lumOff val="25000"/>
                </a:schemeClr>
              </a:solidFill>
              <a:latin typeface="(AH) Manal Black" pitchFamily="2" charset="-78"/>
              <a:cs typeface="(AH) Manal Black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E23C2D-6BE5-4ACA-96A8-72ACFE715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019" y="1702099"/>
            <a:ext cx="2129957" cy="877785"/>
          </a:xfrm>
          <a:prstGeom prst="rect">
            <a:avLst/>
          </a:prstGeom>
        </p:spPr>
      </p:pic>
      <p:sp>
        <p:nvSpPr>
          <p:cNvPr id="12" name="عنوان 1">
            <a:extLst>
              <a:ext uri="{FF2B5EF4-FFF2-40B4-BE49-F238E27FC236}">
                <a16:creationId xmlns:a16="http://schemas.microsoft.com/office/drawing/2014/main" id="{A51E31F6-558A-4462-9A4D-DB20BF31F684}"/>
              </a:ext>
            </a:extLst>
          </p:cNvPr>
          <p:cNvSpPr txBox="1">
            <a:spLocks/>
          </p:cNvSpPr>
          <p:nvPr/>
        </p:nvSpPr>
        <p:spPr>
          <a:xfrm>
            <a:off x="311017" y="1101870"/>
            <a:ext cx="6022974" cy="10290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E Flow" panose="020A0503020102020204" pitchFamily="18" charset="-78"/>
                <a:ea typeface="GE Flow" panose="020A0503020102020204" pitchFamily="18" charset="-78"/>
                <a:cs typeface="GE Flow" panose="020A0503020102020204" pitchFamily="18" charset="-78"/>
              </a:rPr>
              <a:t>إنترنت الأشياء </a:t>
            </a:r>
          </a:p>
        </p:txBody>
      </p:sp>
      <p:grpSp>
        <p:nvGrpSpPr>
          <p:cNvPr id="7" name="Group 72">
            <a:extLst>
              <a:ext uri="{FF2B5EF4-FFF2-40B4-BE49-F238E27FC236}">
                <a16:creationId xmlns:a16="http://schemas.microsoft.com/office/drawing/2014/main" id="{656EDD44-E576-B784-6485-CB9C7C428146}"/>
              </a:ext>
            </a:extLst>
          </p:cNvPr>
          <p:cNvGrpSpPr/>
          <p:nvPr/>
        </p:nvGrpSpPr>
        <p:grpSpPr>
          <a:xfrm>
            <a:off x="649889" y="2240057"/>
            <a:ext cx="4853714" cy="659348"/>
            <a:chOff x="6347971" y="2489486"/>
            <a:chExt cx="4853714" cy="843418"/>
          </a:xfrm>
          <a:solidFill>
            <a:srgbClr val="0C76E5"/>
          </a:solidFill>
        </p:grpSpPr>
        <p:grpSp>
          <p:nvGrpSpPr>
            <p:cNvPr id="8" name="Group 73">
              <a:extLst>
                <a:ext uri="{FF2B5EF4-FFF2-40B4-BE49-F238E27FC236}">
                  <a16:creationId xmlns:a16="http://schemas.microsoft.com/office/drawing/2014/main" id="{400E5121-2B97-6401-47EB-98BA1938B210}"/>
                </a:ext>
              </a:extLst>
            </p:cNvPr>
            <p:cNvGrpSpPr/>
            <p:nvPr/>
          </p:nvGrpSpPr>
          <p:grpSpPr>
            <a:xfrm flipH="1">
              <a:off x="6347971" y="2489486"/>
              <a:ext cx="4853714" cy="843418"/>
              <a:chOff x="1698171" y="1632856"/>
              <a:chExt cx="4541762" cy="996044"/>
            </a:xfrm>
            <a:grpFill/>
          </p:grpSpPr>
          <p:sp>
            <p:nvSpPr>
              <p:cNvPr id="3" name="Arrow: Pentagon 75">
                <a:extLst>
                  <a:ext uri="{FF2B5EF4-FFF2-40B4-BE49-F238E27FC236}">
                    <a16:creationId xmlns:a16="http://schemas.microsoft.com/office/drawing/2014/main" id="{DE3863F5-FA1E-5C33-62AA-593978842D36}"/>
                  </a:ext>
                </a:extLst>
              </p:cNvPr>
              <p:cNvSpPr/>
              <p:nvPr/>
            </p:nvSpPr>
            <p:spPr>
              <a:xfrm>
                <a:off x="2824844" y="1632856"/>
                <a:ext cx="3415089" cy="996043"/>
              </a:xfrm>
              <a:prstGeom prst="homePlat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254000" dist="50800" dir="5400000" algn="ctr" rotWithShape="0">
                  <a:srgbClr val="000000">
                    <a:alpha val="3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" name="Group 76">
                <a:extLst>
                  <a:ext uri="{FF2B5EF4-FFF2-40B4-BE49-F238E27FC236}">
                    <a16:creationId xmlns:a16="http://schemas.microsoft.com/office/drawing/2014/main" id="{DC45D516-B70F-FC0A-49B9-52376A46E202}"/>
                  </a:ext>
                </a:extLst>
              </p:cNvPr>
              <p:cNvGrpSpPr/>
              <p:nvPr/>
            </p:nvGrpSpPr>
            <p:grpSpPr>
              <a:xfrm>
                <a:off x="1698171" y="1632856"/>
                <a:ext cx="1670958" cy="996044"/>
                <a:chOff x="1698171" y="1632856"/>
                <a:chExt cx="1670958" cy="996044"/>
              </a:xfrm>
              <a:grpFill/>
            </p:grpSpPr>
            <p:sp>
              <p:nvSpPr>
                <p:cNvPr id="6" name="Arrow: Pentagon 77">
                  <a:extLst>
                    <a:ext uri="{FF2B5EF4-FFF2-40B4-BE49-F238E27FC236}">
                      <a16:creationId xmlns:a16="http://schemas.microsoft.com/office/drawing/2014/main" id="{7112A468-E601-3BD0-3620-EED0ED1520F2}"/>
                    </a:ext>
                  </a:extLst>
                </p:cNvPr>
                <p:cNvSpPr/>
                <p:nvPr/>
              </p:nvSpPr>
              <p:spPr>
                <a:xfrm>
                  <a:off x="2046514" y="1632856"/>
                  <a:ext cx="1322615" cy="996043"/>
                </a:xfrm>
                <a:prstGeom prst="homePlate">
                  <a:avLst/>
                </a:prstGeom>
                <a:grpFill/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Arrow: Pentagon 78">
                  <a:extLst>
                    <a:ext uri="{FF2B5EF4-FFF2-40B4-BE49-F238E27FC236}">
                      <a16:creationId xmlns:a16="http://schemas.microsoft.com/office/drawing/2014/main" id="{AAAE721D-2B41-A2A5-790F-D46E8771B28E}"/>
                    </a:ext>
                  </a:extLst>
                </p:cNvPr>
                <p:cNvSpPr/>
                <p:nvPr/>
              </p:nvSpPr>
              <p:spPr>
                <a:xfrm>
                  <a:off x="1698171" y="1632857"/>
                  <a:ext cx="1322615" cy="996043"/>
                </a:xfrm>
                <a:prstGeom prst="homePlate">
                  <a:avLst/>
                </a:prstGeom>
                <a:grpFill/>
                <a:ln w="571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2" name="TextBox 74">
              <a:extLst>
                <a:ext uri="{FF2B5EF4-FFF2-40B4-BE49-F238E27FC236}">
                  <a16:creationId xmlns:a16="http://schemas.microsoft.com/office/drawing/2014/main" id="{148F9CC1-3530-74AA-9ABA-1DF6D57B0F77}"/>
                </a:ext>
              </a:extLst>
            </p:cNvPr>
            <p:cNvSpPr txBox="1"/>
            <p:nvPr/>
          </p:nvSpPr>
          <p:spPr>
            <a:xfrm flipH="1">
              <a:off x="10113399" y="2791307"/>
              <a:ext cx="909810" cy="33464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100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عدد الوحدات</a:t>
              </a:r>
              <a:r>
                <a:rPr lang="en-US" sz="1100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 </a:t>
              </a:r>
            </a:p>
          </p:txBody>
        </p:sp>
      </p:grpSp>
      <p:sp>
        <p:nvSpPr>
          <p:cNvPr id="17" name="TextBox 79">
            <a:extLst>
              <a:ext uri="{FF2B5EF4-FFF2-40B4-BE49-F238E27FC236}">
                <a16:creationId xmlns:a16="http://schemas.microsoft.com/office/drawing/2014/main" id="{8774475E-9E0D-EAC7-6129-AE224172A24B}"/>
              </a:ext>
            </a:extLst>
          </p:cNvPr>
          <p:cNvSpPr txBox="1"/>
          <p:nvPr/>
        </p:nvSpPr>
        <p:spPr>
          <a:xfrm>
            <a:off x="1268983" y="2166282"/>
            <a:ext cx="247148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</a:pPr>
            <a:r>
              <a:rPr lang="ar-SA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4</a:t>
            </a:r>
            <a:r>
              <a:rPr lang="ar-SA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 وحدات دراسية </a:t>
            </a:r>
            <a:endParaRPr lang="en-US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grpSp>
        <p:nvGrpSpPr>
          <p:cNvPr id="43" name="Group 72">
            <a:extLst>
              <a:ext uri="{FF2B5EF4-FFF2-40B4-BE49-F238E27FC236}">
                <a16:creationId xmlns:a16="http://schemas.microsoft.com/office/drawing/2014/main" id="{7A28F53F-9486-B982-00D2-A7384805EAF3}"/>
              </a:ext>
            </a:extLst>
          </p:cNvPr>
          <p:cNvGrpSpPr/>
          <p:nvPr/>
        </p:nvGrpSpPr>
        <p:grpSpPr>
          <a:xfrm>
            <a:off x="649488" y="2999363"/>
            <a:ext cx="4853714" cy="664547"/>
            <a:chOff x="6347971" y="2489486"/>
            <a:chExt cx="4853714" cy="850068"/>
          </a:xfrm>
          <a:solidFill>
            <a:srgbClr val="0C76E5"/>
          </a:solidFill>
        </p:grpSpPr>
        <p:grpSp>
          <p:nvGrpSpPr>
            <p:cNvPr id="44" name="Group 73">
              <a:extLst>
                <a:ext uri="{FF2B5EF4-FFF2-40B4-BE49-F238E27FC236}">
                  <a16:creationId xmlns:a16="http://schemas.microsoft.com/office/drawing/2014/main" id="{ABE9F5E2-0009-2DC5-7FBD-630A501AA921}"/>
                </a:ext>
              </a:extLst>
            </p:cNvPr>
            <p:cNvGrpSpPr/>
            <p:nvPr/>
          </p:nvGrpSpPr>
          <p:grpSpPr>
            <a:xfrm flipH="1">
              <a:off x="6347971" y="2489486"/>
              <a:ext cx="4853714" cy="843418"/>
              <a:chOff x="1698171" y="1632856"/>
              <a:chExt cx="4541762" cy="996044"/>
            </a:xfrm>
            <a:grpFill/>
          </p:grpSpPr>
          <p:sp>
            <p:nvSpPr>
              <p:cNvPr id="46" name="Arrow: Pentagon 75">
                <a:extLst>
                  <a:ext uri="{FF2B5EF4-FFF2-40B4-BE49-F238E27FC236}">
                    <a16:creationId xmlns:a16="http://schemas.microsoft.com/office/drawing/2014/main" id="{5594DB92-C5C8-6C3D-7C1B-8A318FB5CD7A}"/>
                  </a:ext>
                </a:extLst>
              </p:cNvPr>
              <p:cNvSpPr/>
              <p:nvPr/>
            </p:nvSpPr>
            <p:spPr>
              <a:xfrm>
                <a:off x="2824844" y="1632856"/>
                <a:ext cx="3415089" cy="996043"/>
              </a:xfrm>
              <a:prstGeom prst="homePlat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254000" dist="50800" dir="5400000" algn="ctr" rotWithShape="0">
                  <a:srgbClr val="000000">
                    <a:alpha val="3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7" name="Group 76">
                <a:extLst>
                  <a:ext uri="{FF2B5EF4-FFF2-40B4-BE49-F238E27FC236}">
                    <a16:creationId xmlns:a16="http://schemas.microsoft.com/office/drawing/2014/main" id="{C3C13755-6025-4DE7-510B-2FE01B42EB5D}"/>
                  </a:ext>
                </a:extLst>
              </p:cNvPr>
              <p:cNvGrpSpPr/>
              <p:nvPr/>
            </p:nvGrpSpPr>
            <p:grpSpPr>
              <a:xfrm>
                <a:off x="1698171" y="1632856"/>
                <a:ext cx="1670958" cy="996044"/>
                <a:chOff x="1698171" y="1632856"/>
                <a:chExt cx="1670958" cy="996044"/>
              </a:xfrm>
              <a:grpFill/>
            </p:grpSpPr>
            <p:sp>
              <p:nvSpPr>
                <p:cNvPr id="48" name="Arrow: Pentagon 77">
                  <a:extLst>
                    <a:ext uri="{FF2B5EF4-FFF2-40B4-BE49-F238E27FC236}">
                      <a16:creationId xmlns:a16="http://schemas.microsoft.com/office/drawing/2014/main" id="{E4D26C3F-1EBD-5C1B-5657-32562703E0FE}"/>
                    </a:ext>
                  </a:extLst>
                </p:cNvPr>
                <p:cNvSpPr/>
                <p:nvPr/>
              </p:nvSpPr>
              <p:spPr>
                <a:xfrm>
                  <a:off x="2046514" y="1632856"/>
                  <a:ext cx="1322615" cy="996043"/>
                </a:xfrm>
                <a:prstGeom prst="homePlate">
                  <a:avLst/>
                </a:prstGeom>
                <a:grpFill/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Arrow: Pentagon 78">
                  <a:extLst>
                    <a:ext uri="{FF2B5EF4-FFF2-40B4-BE49-F238E27FC236}">
                      <a16:creationId xmlns:a16="http://schemas.microsoft.com/office/drawing/2014/main" id="{C2B161DE-8D61-518D-E25E-EA76C6020578}"/>
                    </a:ext>
                  </a:extLst>
                </p:cNvPr>
                <p:cNvSpPr/>
                <p:nvPr/>
              </p:nvSpPr>
              <p:spPr>
                <a:xfrm>
                  <a:off x="1698171" y="1632857"/>
                  <a:ext cx="1322615" cy="996043"/>
                </a:xfrm>
                <a:prstGeom prst="homePlate">
                  <a:avLst/>
                </a:prstGeom>
                <a:grpFill/>
                <a:ln w="571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5" name="TextBox 74">
              <a:extLst>
                <a:ext uri="{FF2B5EF4-FFF2-40B4-BE49-F238E27FC236}">
                  <a16:creationId xmlns:a16="http://schemas.microsoft.com/office/drawing/2014/main" id="{A0B170B2-A9C5-BEDA-7B1D-63ED27508CFC}"/>
                </a:ext>
              </a:extLst>
            </p:cNvPr>
            <p:cNvSpPr txBox="1"/>
            <p:nvPr/>
          </p:nvSpPr>
          <p:spPr>
            <a:xfrm flipH="1">
              <a:off x="10079430" y="2670267"/>
              <a:ext cx="1087920" cy="66928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400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عدد الحصص الدراسية </a:t>
              </a:r>
              <a:r>
                <a:rPr lang="en-US" sz="1400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 </a:t>
              </a:r>
            </a:p>
          </p:txBody>
        </p:sp>
      </p:grpSp>
      <p:sp>
        <p:nvSpPr>
          <p:cNvPr id="50" name="TextBox 79">
            <a:extLst>
              <a:ext uri="{FF2B5EF4-FFF2-40B4-BE49-F238E27FC236}">
                <a16:creationId xmlns:a16="http://schemas.microsoft.com/office/drawing/2014/main" id="{CE2A5896-0BCB-104F-70B8-E9291DB3D977}"/>
              </a:ext>
            </a:extLst>
          </p:cNvPr>
          <p:cNvSpPr txBox="1"/>
          <p:nvPr/>
        </p:nvSpPr>
        <p:spPr>
          <a:xfrm>
            <a:off x="586573" y="3056826"/>
            <a:ext cx="3945670" cy="661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/>
            <a:r>
              <a:rPr lang="ar-E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عدد الدروس : </a:t>
            </a:r>
            <a:r>
              <a:rPr lang="ar-S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10</a:t>
            </a:r>
            <a:r>
              <a:rPr lang="ar-E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br>
              <a:rPr lang="ar-E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</a:br>
            <a:r>
              <a:rPr lang="ar-E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عدد الحصص:</a:t>
            </a:r>
            <a:r>
              <a:rPr lang="ar-SA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29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grpSp>
        <p:nvGrpSpPr>
          <p:cNvPr id="58" name="Group 72">
            <a:extLst>
              <a:ext uri="{FF2B5EF4-FFF2-40B4-BE49-F238E27FC236}">
                <a16:creationId xmlns:a16="http://schemas.microsoft.com/office/drawing/2014/main" id="{64C617A2-851B-D04C-80BE-E0B961055318}"/>
              </a:ext>
            </a:extLst>
          </p:cNvPr>
          <p:cNvGrpSpPr/>
          <p:nvPr/>
        </p:nvGrpSpPr>
        <p:grpSpPr>
          <a:xfrm>
            <a:off x="660950" y="3750846"/>
            <a:ext cx="4853714" cy="659348"/>
            <a:chOff x="6347971" y="2489486"/>
            <a:chExt cx="4853714" cy="843418"/>
          </a:xfrm>
          <a:solidFill>
            <a:srgbClr val="0C76E5"/>
          </a:solidFill>
        </p:grpSpPr>
        <p:grpSp>
          <p:nvGrpSpPr>
            <p:cNvPr id="59" name="Group 73">
              <a:extLst>
                <a:ext uri="{FF2B5EF4-FFF2-40B4-BE49-F238E27FC236}">
                  <a16:creationId xmlns:a16="http://schemas.microsoft.com/office/drawing/2014/main" id="{A6D84A3D-16BD-AC88-2D8B-D5D7A9E277C8}"/>
                </a:ext>
              </a:extLst>
            </p:cNvPr>
            <p:cNvGrpSpPr/>
            <p:nvPr/>
          </p:nvGrpSpPr>
          <p:grpSpPr>
            <a:xfrm flipH="1">
              <a:off x="6347971" y="2489486"/>
              <a:ext cx="4853714" cy="843418"/>
              <a:chOff x="1698171" y="1632856"/>
              <a:chExt cx="4541762" cy="996044"/>
            </a:xfrm>
            <a:grpFill/>
          </p:grpSpPr>
          <p:sp>
            <p:nvSpPr>
              <p:cNvPr id="61" name="Arrow: Pentagon 75">
                <a:extLst>
                  <a:ext uri="{FF2B5EF4-FFF2-40B4-BE49-F238E27FC236}">
                    <a16:creationId xmlns:a16="http://schemas.microsoft.com/office/drawing/2014/main" id="{E40CD308-322C-2343-0392-2E3FF1CCDFC0}"/>
                  </a:ext>
                </a:extLst>
              </p:cNvPr>
              <p:cNvSpPr/>
              <p:nvPr/>
            </p:nvSpPr>
            <p:spPr>
              <a:xfrm>
                <a:off x="2824844" y="1632856"/>
                <a:ext cx="3415089" cy="996043"/>
              </a:xfrm>
              <a:prstGeom prst="homePlat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254000" dist="50800" dir="5400000" algn="ctr" rotWithShape="0">
                  <a:srgbClr val="000000">
                    <a:alpha val="3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2" name="Group 76">
                <a:extLst>
                  <a:ext uri="{FF2B5EF4-FFF2-40B4-BE49-F238E27FC236}">
                    <a16:creationId xmlns:a16="http://schemas.microsoft.com/office/drawing/2014/main" id="{FEDF0CEC-344F-78C0-70BD-9C00B02BB10A}"/>
                  </a:ext>
                </a:extLst>
              </p:cNvPr>
              <p:cNvGrpSpPr/>
              <p:nvPr/>
            </p:nvGrpSpPr>
            <p:grpSpPr>
              <a:xfrm>
                <a:off x="1698171" y="1632856"/>
                <a:ext cx="1670958" cy="996044"/>
                <a:chOff x="1698171" y="1632856"/>
                <a:chExt cx="1670958" cy="996044"/>
              </a:xfrm>
              <a:grpFill/>
            </p:grpSpPr>
            <p:sp>
              <p:nvSpPr>
                <p:cNvPr id="63" name="Arrow: Pentagon 77">
                  <a:extLst>
                    <a:ext uri="{FF2B5EF4-FFF2-40B4-BE49-F238E27FC236}">
                      <a16:creationId xmlns:a16="http://schemas.microsoft.com/office/drawing/2014/main" id="{5E06C81C-37BB-E6D1-D18F-30E47C57734A}"/>
                    </a:ext>
                  </a:extLst>
                </p:cNvPr>
                <p:cNvSpPr/>
                <p:nvPr/>
              </p:nvSpPr>
              <p:spPr>
                <a:xfrm>
                  <a:off x="2046514" y="1632856"/>
                  <a:ext cx="1322615" cy="996043"/>
                </a:xfrm>
                <a:prstGeom prst="homePlate">
                  <a:avLst/>
                </a:prstGeom>
                <a:grpFill/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4" name="Arrow: Pentagon 78">
                  <a:extLst>
                    <a:ext uri="{FF2B5EF4-FFF2-40B4-BE49-F238E27FC236}">
                      <a16:creationId xmlns:a16="http://schemas.microsoft.com/office/drawing/2014/main" id="{10E7C06D-546B-9CF7-3993-BE2831AE1E53}"/>
                    </a:ext>
                  </a:extLst>
                </p:cNvPr>
                <p:cNvSpPr/>
                <p:nvPr/>
              </p:nvSpPr>
              <p:spPr>
                <a:xfrm>
                  <a:off x="1698171" y="1632857"/>
                  <a:ext cx="1322615" cy="996043"/>
                </a:xfrm>
                <a:prstGeom prst="homePlate">
                  <a:avLst/>
                </a:prstGeom>
                <a:grpFill/>
                <a:ln w="571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60" name="TextBox 74">
              <a:extLst>
                <a:ext uri="{FF2B5EF4-FFF2-40B4-BE49-F238E27FC236}">
                  <a16:creationId xmlns:a16="http://schemas.microsoft.com/office/drawing/2014/main" id="{7029BA7C-2252-54C0-CB2D-B77708AF5C65}"/>
                </a:ext>
              </a:extLst>
            </p:cNvPr>
            <p:cNvSpPr txBox="1"/>
            <p:nvPr/>
          </p:nvSpPr>
          <p:spPr>
            <a:xfrm flipH="1">
              <a:off x="10021309" y="2768806"/>
              <a:ext cx="1082582" cy="35432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1200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الاختبار الفتري</a:t>
              </a:r>
              <a:endParaRPr lang="en-US" sz="1200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sp>
        <p:nvSpPr>
          <p:cNvPr id="65" name="TextBox 79">
            <a:extLst>
              <a:ext uri="{FF2B5EF4-FFF2-40B4-BE49-F238E27FC236}">
                <a16:creationId xmlns:a16="http://schemas.microsoft.com/office/drawing/2014/main" id="{D01FCE7A-9FE7-C5DB-FE8B-7B04C2E72463}"/>
              </a:ext>
            </a:extLst>
          </p:cNvPr>
          <p:cNvSpPr txBox="1"/>
          <p:nvPr/>
        </p:nvSpPr>
        <p:spPr>
          <a:xfrm>
            <a:off x="1208020" y="3874678"/>
            <a:ext cx="2471489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</a:pPr>
            <a:r>
              <a:rPr lang="ar-SA" sz="1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الأسبوع السادس  </a:t>
            </a:r>
            <a:r>
              <a:rPr lang="ar-EG" sz="1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21</a:t>
            </a:r>
            <a:r>
              <a:rPr lang="ar-SA" sz="1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-06 </a:t>
            </a:r>
            <a:r>
              <a:rPr lang="ar-SA" sz="1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1446</a:t>
            </a:r>
            <a:endParaRPr lang="en-US" sz="1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grpSp>
        <p:nvGrpSpPr>
          <p:cNvPr id="66" name="Group 72">
            <a:extLst>
              <a:ext uri="{FF2B5EF4-FFF2-40B4-BE49-F238E27FC236}">
                <a16:creationId xmlns:a16="http://schemas.microsoft.com/office/drawing/2014/main" id="{7F8C20A4-0669-569C-20D2-19CB93DB3A6C}"/>
              </a:ext>
            </a:extLst>
          </p:cNvPr>
          <p:cNvGrpSpPr/>
          <p:nvPr/>
        </p:nvGrpSpPr>
        <p:grpSpPr>
          <a:xfrm>
            <a:off x="697997" y="5308687"/>
            <a:ext cx="4853714" cy="670968"/>
            <a:chOff x="6347971" y="2489486"/>
            <a:chExt cx="4853714" cy="858282"/>
          </a:xfrm>
          <a:solidFill>
            <a:srgbClr val="0C76E5"/>
          </a:solidFill>
        </p:grpSpPr>
        <p:grpSp>
          <p:nvGrpSpPr>
            <p:cNvPr id="67" name="Group 73">
              <a:extLst>
                <a:ext uri="{FF2B5EF4-FFF2-40B4-BE49-F238E27FC236}">
                  <a16:creationId xmlns:a16="http://schemas.microsoft.com/office/drawing/2014/main" id="{7F0C71E4-2E19-9667-065B-63832855D274}"/>
                </a:ext>
              </a:extLst>
            </p:cNvPr>
            <p:cNvGrpSpPr/>
            <p:nvPr/>
          </p:nvGrpSpPr>
          <p:grpSpPr>
            <a:xfrm flipH="1">
              <a:off x="6347971" y="2489486"/>
              <a:ext cx="4853714" cy="843418"/>
              <a:chOff x="1698171" y="1632856"/>
              <a:chExt cx="4541762" cy="996044"/>
            </a:xfrm>
            <a:grpFill/>
          </p:grpSpPr>
          <p:sp>
            <p:nvSpPr>
              <p:cNvPr id="69" name="Arrow: Pentagon 75">
                <a:extLst>
                  <a:ext uri="{FF2B5EF4-FFF2-40B4-BE49-F238E27FC236}">
                    <a16:creationId xmlns:a16="http://schemas.microsoft.com/office/drawing/2014/main" id="{B77FCA59-6139-82C7-2CD1-7A5CA4086D2E}"/>
                  </a:ext>
                </a:extLst>
              </p:cNvPr>
              <p:cNvSpPr/>
              <p:nvPr/>
            </p:nvSpPr>
            <p:spPr>
              <a:xfrm>
                <a:off x="2824844" y="1632856"/>
                <a:ext cx="3415089" cy="996043"/>
              </a:xfrm>
              <a:prstGeom prst="homePlat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254000" dist="50800" dir="5400000" algn="ctr" rotWithShape="0">
                  <a:srgbClr val="000000">
                    <a:alpha val="3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0" name="Group 76">
                <a:extLst>
                  <a:ext uri="{FF2B5EF4-FFF2-40B4-BE49-F238E27FC236}">
                    <a16:creationId xmlns:a16="http://schemas.microsoft.com/office/drawing/2014/main" id="{A3A0944D-5CAA-0E21-8BCB-0626F2BB5292}"/>
                  </a:ext>
                </a:extLst>
              </p:cNvPr>
              <p:cNvGrpSpPr/>
              <p:nvPr/>
            </p:nvGrpSpPr>
            <p:grpSpPr>
              <a:xfrm>
                <a:off x="1698171" y="1632856"/>
                <a:ext cx="1670958" cy="996044"/>
                <a:chOff x="1698171" y="1632856"/>
                <a:chExt cx="1670958" cy="996044"/>
              </a:xfrm>
              <a:grpFill/>
            </p:grpSpPr>
            <p:sp>
              <p:nvSpPr>
                <p:cNvPr id="71" name="Arrow: Pentagon 77">
                  <a:extLst>
                    <a:ext uri="{FF2B5EF4-FFF2-40B4-BE49-F238E27FC236}">
                      <a16:creationId xmlns:a16="http://schemas.microsoft.com/office/drawing/2014/main" id="{1A07B6A6-A818-264A-9878-E6CD9EB2FB6A}"/>
                    </a:ext>
                  </a:extLst>
                </p:cNvPr>
                <p:cNvSpPr/>
                <p:nvPr/>
              </p:nvSpPr>
              <p:spPr>
                <a:xfrm>
                  <a:off x="2046514" y="1632856"/>
                  <a:ext cx="1322615" cy="996043"/>
                </a:xfrm>
                <a:prstGeom prst="homePlate">
                  <a:avLst/>
                </a:prstGeom>
                <a:grpFill/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Arrow: Pentagon 78">
                  <a:extLst>
                    <a:ext uri="{FF2B5EF4-FFF2-40B4-BE49-F238E27FC236}">
                      <a16:creationId xmlns:a16="http://schemas.microsoft.com/office/drawing/2014/main" id="{22950EAA-6ED4-5705-C36D-A6E608A592C7}"/>
                    </a:ext>
                  </a:extLst>
                </p:cNvPr>
                <p:cNvSpPr/>
                <p:nvPr/>
              </p:nvSpPr>
              <p:spPr>
                <a:xfrm>
                  <a:off x="1698171" y="1632857"/>
                  <a:ext cx="1322615" cy="996043"/>
                </a:xfrm>
                <a:prstGeom prst="homePlate">
                  <a:avLst/>
                </a:prstGeom>
                <a:grpFill/>
                <a:ln w="571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68" name="TextBox 74">
              <a:extLst>
                <a:ext uri="{FF2B5EF4-FFF2-40B4-BE49-F238E27FC236}">
                  <a16:creationId xmlns:a16="http://schemas.microsoft.com/office/drawing/2014/main" id="{EED7CD8D-EFA7-6B18-70DA-2C7BD8A2AC9A}"/>
                </a:ext>
              </a:extLst>
            </p:cNvPr>
            <p:cNvSpPr txBox="1"/>
            <p:nvPr/>
          </p:nvSpPr>
          <p:spPr>
            <a:xfrm flipH="1">
              <a:off x="10053007" y="2678481"/>
              <a:ext cx="1100169" cy="66928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EG" sz="1400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الاختبارات النهائية</a:t>
              </a:r>
              <a:endParaRPr lang="en-US" sz="1400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1111A500-D3BF-354D-5895-C05B2ED5DF0E}"/>
              </a:ext>
            </a:extLst>
          </p:cNvPr>
          <p:cNvSpPr txBox="1"/>
          <p:nvPr/>
        </p:nvSpPr>
        <p:spPr>
          <a:xfrm>
            <a:off x="1245135" y="5426756"/>
            <a:ext cx="2791582" cy="3885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</a:pPr>
            <a:r>
              <a:rPr lang="ar-EG" sz="1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من: </a:t>
            </a:r>
            <a:r>
              <a:rPr lang="ar-SA" sz="1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17</a:t>
            </a:r>
            <a:r>
              <a:rPr lang="ar-EG" sz="1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-</a:t>
            </a:r>
            <a:r>
              <a:rPr lang="ar-SA" sz="1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08</a:t>
            </a:r>
            <a:r>
              <a:rPr lang="ar-EG" sz="1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-1446</a:t>
            </a:r>
            <a:endParaRPr lang="ar-SA" sz="1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grpSp>
        <p:nvGrpSpPr>
          <p:cNvPr id="42" name="Group 72">
            <a:extLst>
              <a:ext uri="{FF2B5EF4-FFF2-40B4-BE49-F238E27FC236}">
                <a16:creationId xmlns:a16="http://schemas.microsoft.com/office/drawing/2014/main" id="{495E900D-CD41-4315-ABEF-26E7EA1F1305}"/>
              </a:ext>
            </a:extLst>
          </p:cNvPr>
          <p:cNvGrpSpPr/>
          <p:nvPr/>
        </p:nvGrpSpPr>
        <p:grpSpPr>
          <a:xfrm>
            <a:off x="663295" y="4528248"/>
            <a:ext cx="4853714" cy="659348"/>
            <a:chOff x="6347971" y="2489486"/>
            <a:chExt cx="4853714" cy="843418"/>
          </a:xfrm>
          <a:solidFill>
            <a:srgbClr val="0C76E5"/>
          </a:solidFill>
        </p:grpSpPr>
        <p:grpSp>
          <p:nvGrpSpPr>
            <p:cNvPr id="51" name="Group 73">
              <a:extLst>
                <a:ext uri="{FF2B5EF4-FFF2-40B4-BE49-F238E27FC236}">
                  <a16:creationId xmlns:a16="http://schemas.microsoft.com/office/drawing/2014/main" id="{BEC30A46-2436-4487-A319-F1B848585997}"/>
                </a:ext>
              </a:extLst>
            </p:cNvPr>
            <p:cNvGrpSpPr/>
            <p:nvPr/>
          </p:nvGrpSpPr>
          <p:grpSpPr>
            <a:xfrm flipH="1">
              <a:off x="6347971" y="2489486"/>
              <a:ext cx="4853714" cy="843418"/>
              <a:chOff x="1698171" y="1632856"/>
              <a:chExt cx="4541762" cy="996044"/>
            </a:xfrm>
            <a:grpFill/>
          </p:grpSpPr>
          <p:sp>
            <p:nvSpPr>
              <p:cNvPr id="53" name="Arrow: Pentagon 75">
                <a:extLst>
                  <a:ext uri="{FF2B5EF4-FFF2-40B4-BE49-F238E27FC236}">
                    <a16:creationId xmlns:a16="http://schemas.microsoft.com/office/drawing/2014/main" id="{3B160576-C230-437C-B42B-80796DD9A0D9}"/>
                  </a:ext>
                </a:extLst>
              </p:cNvPr>
              <p:cNvSpPr/>
              <p:nvPr/>
            </p:nvSpPr>
            <p:spPr>
              <a:xfrm>
                <a:off x="2824844" y="1632856"/>
                <a:ext cx="3415089" cy="996043"/>
              </a:xfrm>
              <a:prstGeom prst="homePlat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254000" dist="50800" dir="5400000" algn="ctr" rotWithShape="0">
                  <a:srgbClr val="000000">
                    <a:alpha val="3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4" name="Group 76">
                <a:extLst>
                  <a:ext uri="{FF2B5EF4-FFF2-40B4-BE49-F238E27FC236}">
                    <a16:creationId xmlns:a16="http://schemas.microsoft.com/office/drawing/2014/main" id="{F090D310-BFB2-4F0F-9441-5C511DFA8F5B}"/>
                  </a:ext>
                </a:extLst>
              </p:cNvPr>
              <p:cNvGrpSpPr/>
              <p:nvPr/>
            </p:nvGrpSpPr>
            <p:grpSpPr>
              <a:xfrm>
                <a:off x="1698171" y="1632856"/>
                <a:ext cx="1670958" cy="996044"/>
                <a:chOff x="1698171" y="1632856"/>
                <a:chExt cx="1670958" cy="996044"/>
              </a:xfrm>
              <a:grpFill/>
            </p:grpSpPr>
            <p:sp>
              <p:nvSpPr>
                <p:cNvPr id="55" name="Arrow: Pentagon 77">
                  <a:extLst>
                    <a:ext uri="{FF2B5EF4-FFF2-40B4-BE49-F238E27FC236}">
                      <a16:creationId xmlns:a16="http://schemas.microsoft.com/office/drawing/2014/main" id="{12FD4718-E808-46A9-BE3B-CED7EA35FC74}"/>
                    </a:ext>
                  </a:extLst>
                </p:cNvPr>
                <p:cNvSpPr/>
                <p:nvPr/>
              </p:nvSpPr>
              <p:spPr>
                <a:xfrm>
                  <a:off x="2046514" y="1632856"/>
                  <a:ext cx="1322615" cy="996043"/>
                </a:xfrm>
                <a:prstGeom prst="homePlate">
                  <a:avLst/>
                </a:prstGeom>
                <a:grpFill/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" name="Arrow: Pentagon 78">
                  <a:extLst>
                    <a:ext uri="{FF2B5EF4-FFF2-40B4-BE49-F238E27FC236}">
                      <a16:creationId xmlns:a16="http://schemas.microsoft.com/office/drawing/2014/main" id="{DBFD95A2-755A-40E2-8A0C-624DE5C667D9}"/>
                    </a:ext>
                  </a:extLst>
                </p:cNvPr>
                <p:cNvSpPr/>
                <p:nvPr/>
              </p:nvSpPr>
              <p:spPr>
                <a:xfrm>
                  <a:off x="1698171" y="1632857"/>
                  <a:ext cx="1322615" cy="996043"/>
                </a:xfrm>
                <a:prstGeom prst="homePlate">
                  <a:avLst/>
                </a:prstGeom>
                <a:grpFill/>
                <a:ln w="571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52" name="TextBox 74">
              <a:extLst>
                <a:ext uri="{FF2B5EF4-FFF2-40B4-BE49-F238E27FC236}">
                  <a16:creationId xmlns:a16="http://schemas.microsoft.com/office/drawing/2014/main" id="{CE5101AF-ECDE-45B3-BEA5-EB9F0A613EB5}"/>
                </a:ext>
              </a:extLst>
            </p:cNvPr>
            <p:cNvSpPr txBox="1"/>
            <p:nvPr/>
          </p:nvSpPr>
          <p:spPr>
            <a:xfrm flipH="1">
              <a:off x="10053007" y="2678481"/>
              <a:ext cx="1100169" cy="47243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الإجازة</a:t>
              </a:r>
              <a:endParaRPr lang="en-US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sp>
        <p:nvSpPr>
          <p:cNvPr id="57" name="TextBox 79">
            <a:extLst>
              <a:ext uri="{FF2B5EF4-FFF2-40B4-BE49-F238E27FC236}">
                <a16:creationId xmlns:a16="http://schemas.microsoft.com/office/drawing/2014/main" id="{CAB16904-7E04-4BDB-A5FE-CC24580FA195}"/>
              </a:ext>
            </a:extLst>
          </p:cNvPr>
          <p:cNvSpPr txBox="1"/>
          <p:nvPr/>
        </p:nvSpPr>
        <p:spPr>
          <a:xfrm>
            <a:off x="1163617" y="4546297"/>
            <a:ext cx="2791582" cy="6232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</a:pPr>
            <a:r>
              <a:rPr lang="ar-SA" sz="1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إجازة مطولة:  10-11 / 06 </a:t>
            </a:r>
            <a:br>
              <a:rPr lang="ar-EG" sz="1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</a:br>
            <a:r>
              <a:rPr lang="ar-SA" sz="1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إجازة منتصف الفصل الثاني :03-11 /07</a:t>
            </a:r>
          </a:p>
        </p:txBody>
      </p:sp>
      <p:pic>
        <p:nvPicPr>
          <p:cNvPr id="21" name="عنصر نائب للصورة 20">
            <a:extLst>
              <a:ext uri="{FF2B5EF4-FFF2-40B4-BE49-F238E27FC236}">
                <a16:creationId xmlns:a16="http://schemas.microsoft.com/office/drawing/2014/main" id="{C4163746-7FF8-4575-85AC-0FB7817224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7" r="11627"/>
          <a:stretch/>
        </p:blipFill>
        <p:spPr>
          <a:xfrm>
            <a:off x="7033334" y="7431"/>
            <a:ext cx="5232400" cy="6858001"/>
          </a:xfrm>
        </p:spPr>
      </p:pic>
    </p:spTree>
    <p:extLst>
      <p:ext uri="{BB962C8B-B14F-4D97-AF65-F5344CB8AC3E}">
        <p14:creationId xmlns:p14="http://schemas.microsoft.com/office/powerpoint/2010/main" val="7745332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65" grpId="0"/>
      <p:bldP spid="80" grpId="0"/>
      <p:bldP spid="5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A0C544C-4C4B-4FE7-A411-80F2DDA24D54}"/>
              </a:ext>
            </a:extLst>
          </p:cNvPr>
          <p:cNvSpPr/>
          <p:nvPr/>
        </p:nvSpPr>
        <p:spPr>
          <a:xfrm>
            <a:off x="-4685" y="2007"/>
            <a:ext cx="1157266" cy="1682258"/>
          </a:xfrm>
          <a:custGeom>
            <a:avLst/>
            <a:gdLst>
              <a:gd name="connsiteX0" fmla="*/ 0 w 1736407"/>
              <a:gd name="connsiteY0" fmla="*/ 0 h 2524125"/>
              <a:gd name="connsiteX1" fmla="*/ 0 w 1736407"/>
              <a:gd name="connsiteY1" fmla="*/ 2524125 h 2524125"/>
              <a:gd name="connsiteX2" fmla="*/ 1736408 w 1736407"/>
              <a:gd name="connsiteY2" fmla="*/ 0 h 252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407" h="2524125">
                <a:moveTo>
                  <a:pt x="0" y="0"/>
                </a:moveTo>
                <a:lnTo>
                  <a:pt x="0" y="2524125"/>
                </a:lnTo>
                <a:lnTo>
                  <a:pt x="1736408" y="0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UA" sz="90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D139189-D283-4EA7-8B77-C689D5B77FE8}"/>
              </a:ext>
            </a:extLst>
          </p:cNvPr>
          <p:cNvSpPr txBox="1"/>
          <p:nvPr/>
        </p:nvSpPr>
        <p:spPr>
          <a:xfrm>
            <a:off x="2062976" y="394629"/>
            <a:ext cx="63829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4800" b="1" dirty="0">
                <a:solidFill>
                  <a:schemeClr val="bg2">
                    <a:lumMod val="2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عناوين الوحدات </a:t>
            </a:r>
            <a:endParaRPr lang="fr-FR" sz="20700" b="1" dirty="0">
              <a:solidFill>
                <a:schemeClr val="bg2">
                  <a:lumMod val="25000"/>
                </a:schemeClr>
              </a:solidFill>
              <a:latin typeface="RB" panose="00000500000000000000" pitchFamily="2" charset="-78"/>
              <a:ea typeface="GE Dinar One" panose="020A0503020102020204" pitchFamily="18" charset="-78"/>
              <a:cs typeface="RB" panose="00000500000000000000" pitchFamily="2" charset="-7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5EEEF9D-7759-42EE-874B-F8C0F22D8F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0" y="134471"/>
            <a:ext cx="2252305" cy="928207"/>
          </a:xfrm>
          <a:prstGeom prst="rect">
            <a:avLst/>
          </a:prstGeom>
        </p:spPr>
      </p:pic>
      <p:grpSp>
        <p:nvGrpSpPr>
          <p:cNvPr id="8" name="Group 28">
            <a:extLst>
              <a:ext uri="{FF2B5EF4-FFF2-40B4-BE49-F238E27FC236}">
                <a16:creationId xmlns:a16="http://schemas.microsoft.com/office/drawing/2014/main" id="{EE5B49B3-8A2D-C611-B752-FA69BC5DDAF1}"/>
              </a:ext>
            </a:extLst>
          </p:cNvPr>
          <p:cNvGrpSpPr/>
          <p:nvPr/>
        </p:nvGrpSpPr>
        <p:grpSpPr>
          <a:xfrm flipH="1">
            <a:off x="8786665" y="1409051"/>
            <a:ext cx="3170109" cy="914400"/>
            <a:chOff x="2348394" y="4925857"/>
            <a:chExt cx="3212889" cy="528090"/>
          </a:xfrm>
          <a:solidFill>
            <a:srgbClr val="0C76E5"/>
          </a:solidFill>
        </p:grpSpPr>
        <p:sp>
          <p:nvSpPr>
            <p:cNvPr id="9" name="Rectangle: Rounded Corners 29">
              <a:extLst>
                <a:ext uri="{FF2B5EF4-FFF2-40B4-BE49-F238E27FC236}">
                  <a16:creationId xmlns:a16="http://schemas.microsoft.com/office/drawing/2014/main" id="{A396B984-6352-2692-80C0-66F1775B251F}"/>
                </a:ext>
              </a:extLst>
            </p:cNvPr>
            <p:cNvSpPr/>
            <p:nvPr/>
          </p:nvSpPr>
          <p:spPr>
            <a:xfrm>
              <a:off x="2348394" y="4925857"/>
              <a:ext cx="3212889" cy="528090"/>
            </a:xfrm>
            <a:prstGeom prst="roundRect">
              <a:avLst>
                <a:gd name="adj" fmla="val 50000"/>
              </a:avLst>
            </a:prstGeom>
            <a:grpFill/>
            <a:ln w="12700" cap="rnd">
              <a:gradFill>
                <a:gsLst>
                  <a:gs pos="0">
                    <a:schemeClr val="bg2">
                      <a:alpha val="60000"/>
                    </a:schemeClr>
                  </a:gs>
                  <a:gs pos="100000">
                    <a:schemeClr val="bg2">
                      <a:alpha val="18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Graphic 48" descr="Play">
              <a:extLst>
                <a:ext uri="{FF2B5EF4-FFF2-40B4-BE49-F238E27FC236}">
                  <a16:creationId xmlns:a16="http://schemas.microsoft.com/office/drawing/2014/main" id="{1EA16623-79D0-05DF-6943-5FC49580CA02}"/>
                </a:ext>
              </a:extLst>
            </p:cNvPr>
            <p:cNvSpPr/>
            <p:nvPr/>
          </p:nvSpPr>
          <p:spPr>
            <a:xfrm>
              <a:off x="2569577" y="5105733"/>
              <a:ext cx="130576" cy="168338"/>
            </a:xfrm>
            <a:custGeom>
              <a:avLst/>
              <a:gdLst>
                <a:gd name="connsiteX0" fmla="*/ 0 w 546734"/>
                <a:gd name="connsiteY0" fmla="*/ 0 h 704850"/>
                <a:gd name="connsiteX1" fmla="*/ 546735 w 546734"/>
                <a:gd name="connsiteY1" fmla="*/ 352425 h 704850"/>
                <a:gd name="connsiteX2" fmla="*/ 0 w 546734"/>
                <a:gd name="connsiteY2" fmla="*/ 70485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6734" h="704850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31">
              <a:extLst>
                <a:ext uri="{FF2B5EF4-FFF2-40B4-BE49-F238E27FC236}">
                  <a16:creationId xmlns:a16="http://schemas.microsoft.com/office/drawing/2014/main" id="{1A790AD7-4D3B-2200-7110-A6321F1D6B0D}"/>
                </a:ext>
              </a:extLst>
            </p:cNvPr>
            <p:cNvSpPr txBox="1"/>
            <p:nvPr/>
          </p:nvSpPr>
          <p:spPr>
            <a:xfrm>
              <a:off x="2385177" y="5020937"/>
              <a:ext cx="2991758" cy="408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spcAft>
                  <a:spcPts val="400"/>
                </a:spcAft>
              </a:pPr>
              <a:r>
                <a:rPr lang="ar-BH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عنوان الوحدة الأولى</a:t>
              </a:r>
              <a: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: </a:t>
              </a:r>
              <a:b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</a:br>
              <a:r>
                <a:rPr lang="ar-SA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أسس إنترنت الأشياء </a:t>
              </a:r>
              <a:endParaRPr 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grpSp>
        <p:nvGrpSpPr>
          <p:cNvPr id="18" name="Group 28">
            <a:extLst>
              <a:ext uri="{FF2B5EF4-FFF2-40B4-BE49-F238E27FC236}">
                <a16:creationId xmlns:a16="http://schemas.microsoft.com/office/drawing/2014/main" id="{6CEEC213-86E5-40AB-83FB-83A67EB7FF02}"/>
              </a:ext>
            </a:extLst>
          </p:cNvPr>
          <p:cNvGrpSpPr/>
          <p:nvPr/>
        </p:nvGrpSpPr>
        <p:grpSpPr>
          <a:xfrm flipH="1">
            <a:off x="8666270" y="2714723"/>
            <a:ext cx="3334752" cy="914400"/>
            <a:chOff x="2348394" y="4925857"/>
            <a:chExt cx="3212889" cy="528090"/>
          </a:xfrm>
          <a:solidFill>
            <a:srgbClr val="0C76E5"/>
          </a:solidFill>
        </p:grpSpPr>
        <p:sp>
          <p:nvSpPr>
            <p:cNvPr id="19" name="Rectangle: Rounded Corners 29">
              <a:extLst>
                <a:ext uri="{FF2B5EF4-FFF2-40B4-BE49-F238E27FC236}">
                  <a16:creationId xmlns:a16="http://schemas.microsoft.com/office/drawing/2014/main" id="{AFA59EAD-2C57-EF93-5EC9-CA5AC670C3A4}"/>
                </a:ext>
              </a:extLst>
            </p:cNvPr>
            <p:cNvSpPr/>
            <p:nvPr/>
          </p:nvSpPr>
          <p:spPr>
            <a:xfrm>
              <a:off x="2348394" y="4925857"/>
              <a:ext cx="3212889" cy="528090"/>
            </a:xfrm>
            <a:prstGeom prst="roundRect">
              <a:avLst>
                <a:gd name="adj" fmla="val 50000"/>
              </a:avLst>
            </a:prstGeom>
            <a:grpFill/>
            <a:ln w="12700" cap="rnd">
              <a:gradFill>
                <a:gsLst>
                  <a:gs pos="0">
                    <a:schemeClr val="bg2">
                      <a:alpha val="60000"/>
                    </a:schemeClr>
                  </a:gs>
                  <a:gs pos="100000">
                    <a:schemeClr val="bg2">
                      <a:alpha val="18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Graphic 48" descr="Play">
              <a:extLst>
                <a:ext uri="{FF2B5EF4-FFF2-40B4-BE49-F238E27FC236}">
                  <a16:creationId xmlns:a16="http://schemas.microsoft.com/office/drawing/2014/main" id="{1A4E4EE1-DF39-21B0-ED61-648FA1A8FA13}"/>
                </a:ext>
              </a:extLst>
            </p:cNvPr>
            <p:cNvSpPr/>
            <p:nvPr/>
          </p:nvSpPr>
          <p:spPr>
            <a:xfrm>
              <a:off x="2569577" y="5105733"/>
              <a:ext cx="130576" cy="168338"/>
            </a:xfrm>
            <a:custGeom>
              <a:avLst/>
              <a:gdLst>
                <a:gd name="connsiteX0" fmla="*/ 0 w 546734"/>
                <a:gd name="connsiteY0" fmla="*/ 0 h 704850"/>
                <a:gd name="connsiteX1" fmla="*/ 546735 w 546734"/>
                <a:gd name="connsiteY1" fmla="*/ 352425 h 704850"/>
                <a:gd name="connsiteX2" fmla="*/ 0 w 546734"/>
                <a:gd name="connsiteY2" fmla="*/ 70485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6734" h="704850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31">
              <a:extLst>
                <a:ext uri="{FF2B5EF4-FFF2-40B4-BE49-F238E27FC236}">
                  <a16:creationId xmlns:a16="http://schemas.microsoft.com/office/drawing/2014/main" id="{227780F8-2036-6960-AA85-731549788511}"/>
                </a:ext>
              </a:extLst>
            </p:cNvPr>
            <p:cNvSpPr txBox="1"/>
            <p:nvPr/>
          </p:nvSpPr>
          <p:spPr>
            <a:xfrm>
              <a:off x="2391027" y="5018862"/>
              <a:ext cx="2964251" cy="408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spcAft>
                  <a:spcPts val="400"/>
                </a:spcAft>
              </a:pPr>
              <a:r>
                <a:rPr lang="ar-BH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عنوان الوحدة </a:t>
              </a:r>
              <a:r>
                <a:rPr lang="ar-SA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الثانية</a:t>
              </a:r>
              <a: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: </a:t>
              </a:r>
              <a:b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</a:br>
              <a: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   </a:t>
              </a:r>
              <a:r>
                <a:rPr lang="ar-SA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إنترنت الأشياء في حياتنا</a:t>
              </a:r>
              <a:r>
                <a:rPr lang="ar-BH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	</a:t>
              </a:r>
              <a:endParaRPr 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BEA07D9-D39D-46BC-B448-74B93804C9AA}"/>
              </a:ext>
            </a:extLst>
          </p:cNvPr>
          <p:cNvSpPr txBox="1"/>
          <p:nvPr/>
        </p:nvSpPr>
        <p:spPr>
          <a:xfrm>
            <a:off x="137146" y="1525861"/>
            <a:ext cx="8628153" cy="3898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1" anchor="t">
            <a:spAutoFit/>
          </a:bodyPr>
          <a:lstStyle/>
          <a:p>
            <a:pPr algn="ctr" defTabSz="412750" hangingPunct="0"/>
            <a:r>
              <a:rPr lang="ar-SA" sz="2200" b="1" dirty="0">
                <a:latin typeface="RB" panose="00000500000000000000" pitchFamily="2" charset="-78"/>
                <a:cs typeface="RB" panose="00000500000000000000" pitchFamily="2" charset="-78"/>
              </a:rPr>
              <a:t>مفاهيم إنترنت الأشياء، أجهزة إنترنت الأشياء.</a:t>
            </a:r>
            <a:endParaRPr lang="ar-SA" sz="2200" b="1" dirty="0">
              <a:latin typeface="RB" panose="00000500000000000000" pitchFamily="2" charset="-78"/>
              <a:cs typeface="RB" panose="00000500000000000000" pitchFamily="2" charset="-78"/>
              <a:sym typeface="Jost"/>
            </a:endParaRP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85859478-57B7-4F3C-840C-902A3B9C2255}"/>
              </a:ext>
            </a:extLst>
          </p:cNvPr>
          <p:cNvSpPr txBox="1"/>
          <p:nvPr/>
        </p:nvSpPr>
        <p:spPr>
          <a:xfrm>
            <a:off x="377860" y="2987113"/>
            <a:ext cx="8244160" cy="3898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1" anchor="t">
            <a:spAutoFit/>
          </a:bodyPr>
          <a:lstStyle/>
          <a:p>
            <a:pPr algn="ctr" defTabSz="412750" hangingPunct="0"/>
            <a:r>
              <a:rPr lang="ar-SA" sz="2200" b="1" dirty="0">
                <a:latin typeface="RB" panose="00000500000000000000" pitchFamily="2" charset="-78"/>
                <a:cs typeface="RB" panose="00000500000000000000" pitchFamily="2" charset="-78"/>
              </a:rPr>
              <a:t>منصة إنترنت الأشياء ، تطبيقات وتحديات إنترنت الأشياء.</a:t>
            </a:r>
            <a:endParaRPr lang="ar-SA" sz="2200" b="1" dirty="0">
              <a:latin typeface="RB" panose="00000500000000000000" pitchFamily="2" charset="-78"/>
              <a:cs typeface="RB" panose="00000500000000000000" pitchFamily="2" charset="-78"/>
              <a:sym typeface="Jost"/>
            </a:endParaRPr>
          </a:p>
        </p:txBody>
      </p:sp>
      <p:sp>
        <p:nvSpPr>
          <p:cNvPr id="39" name="عنوان 1">
            <a:extLst>
              <a:ext uri="{FF2B5EF4-FFF2-40B4-BE49-F238E27FC236}">
                <a16:creationId xmlns:a16="http://schemas.microsoft.com/office/drawing/2014/main" id="{716CF4B6-2184-4292-BD6C-4B4AD378BE73}"/>
              </a:ext>
            </a:extLst>
          </p:cNvPr>
          <p:cNvSpPr txBox="1">
            <a:spLocks/>
          </p:cNvSpPr>
          <p:nvPr/>
        </p:nvSpPr>
        <p:spPr>
          <a:xfrm>
            <a:off x="4167885" y="6370933"/>
            <a:ext cx="7788889" cy="72840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من مقرر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 </a:t>
            </a:r>
            <a:r>
              <a:rPr lang="ar-DZ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 </a:t>
            </a:r>
            <a:r>
              <a:rPr lang="ar-SA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إنترنت الأشياء </a:t>
            </a:r>
          </a:p>
        </p:txBody>
      </p:sp>
      <p:sp>
        <p:nvSpPr>
          <p:cNvPr id="42" name="عنوان 1">
            <a:extLst>
              <a:ext uri="{FF2B5EF4-FFF2-40B4-BE49-F238E27FC236}">
                <a16:creationId xmlns:a16="http://schemas.microsoft.com/office/drawing/2014/main" id="{5DFF6E01-E7D6-4852-BC81-7D738AF21CB0}"/>
              </a:ext>
            </a:extLst>
          </p:cNvPr>
          <p:cNvSpPr txBox="1">
            <a:spLocks/>
          </p:cNvSpPr>
          <p:nvPr/>
        </p:nvSpPr>
        <p:spPr>
          <a:xfrm>
            <a:off x="-292910" y="6358603"/>
            <a:ext cx="3006294" cy="499397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SA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الفصل الدراسي </a:t>
            </a:r>
            <a:r>
              <a:rPr lang="ar-DZ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ال</a:t>
            </a:r>
            <a:r>
              <a:rPr lang="ar-SA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ثاني</a:t>
            </a:r>
            <a:r>
              <a:rPr lang="ar-DZ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 </a:t>
            </a:r>
            <a:r>
              <a:rPr lang="ar-DZ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VIP Rawy Bold" panose="02000500000000000000" pitchFamily="2" charset="-78"/>
                <a:cs typeface="VIP Rawy Bold" panose="02000500000000000000" pitchFamily="2" charset="-78"/>
              </a:rPr>
              <a:t>1446</a:t>
            </a:r>
            <a:r>
              <a:rPr lang="ar-DZ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 هـ</a:t>
            </a:r>
            <a:endParaRPr lang="ar-SA" sz="1800" b="1" dirty="0">
              <a:solidFill>
                <a:schemeClr val="tx1">
                  <a:lumMod val="75000"/>
                  <a:lumOff val="25000"/>
                </a:schemeClr>
              </a:solidFill>
              <a:latin typeface="(AH) Manal Black" pitchFamily="2" charset="-78"/>
              <a:cs typeface="(AH) Manal Black" pitchFamily="2" charset="-78"/>
            </a:endParaRPr>
          </a:p>
        </p:txBody>
      </p:sp>
      <p:grpSp>
        <p:nvGrpSpPr>
          <p:cNvPr id="31" name="Group 28">
            <a:extLst>
              <a:ext uri="{FF2B5EF4-FFF2-40B4-BE49-F238E27FC236}">
                <a16:creationId xmlns:a16="http://schemas.microsoft.com/office/drawing/2014/main" id="{17CE9354-FC7E-47CD-8DB0-2C40AA1B792F}"/>
              </a:ext>
            </a:extLst>
          </p:cNvPr>
          <p:cNvGrpSpPr/>
          <p:nvPr/>
        </p:nvGrpSpPr>
        <p:grpSpPr>
          <a:xfrm flipH="1">
            <a:off x="8585731" y="3905796"/>
            <a:ext cx="3342526" cy="1015663"/>
            <a:chOff x="2340904" y="4905986"/>
            <a:chExt cx="3220379" cy="586572"/>
          </a:xfrm>
          <a:solidFill>
            <a:srgbClr val="0C76E5"/>
          </a:solidFill>
        </p:grpSpPr>
        <p:sp>
          <p:nvSpPr>
            <p:cNvPr id="32" name="Rectangle: Rounded Corners 29">
              <a:extLst>
                <a:ext uri="{FF2B5EF4-FFF2-40B4-BE49-F238E27FC236}">
                  <a16:creationId xmlns:a16="http://schemas.microsoft.com/office/drawing/2014/main" id="{D9BDCADD-EF1A-4F8C-883A-92FE7CA7328E}"/>
                </a:ext>
              </a:extLst>
            </p:cNvPr>
            <p:cNvSpPr/>
            <p:nvPr/>
          </p:nvSpPr>
          <p:spPr>
            <a:xfrm>
              <a:off x="2348394" y="4925857"/>
              <a:ext cx="3212889" cy="528090"/>
            </a:xfrm>
            <a:prstGeom prst="roundRect">
              <a:avLst>
                <a:gd name="adj" fmla="val 50000"/>
              </a:avLst>
            </a:prstGeom>
            <a:grpFill/>
            <a:ln w="12700" cap="rnd">
              <a:gradFill>
                <a:gsLst>
                  <a:gs pos="0">
                    <a:schemeClr val="bg2">
                      <a:alpha val="60000"/>
                    </a:schemeClr>
                  </a:gs>
                  <a:gs pos="100000">
                    <a:schemeClr val="bg2">
                      <a:alpha val="18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Graphic 48" descr="Play">
              <a:extLst>
                <a:ext uri="{FF2B5EF4-FFF2-40B4-BE49-F238E27FC236}">
                  <a16:creationId xmlns:a16="http://schemas.microsoft.com/office/drawing/2014/main" id="{42F89434-7E11-4E89-A2A8-1D5CBE1D1D64}"/>
                </a:ext>
              </a:extLst>
            </p:cNvPr>
            <p:cNvSpPr/>
            <p:nvPr/>
          </p:nvSpPr>
          <p:spPr>
            <a:xfrm>
              <a:off x="2569577" y="5105733"/>
              <a:ext cx="130576" cy="168338"/>
            </a:xfrm>
            <a:custGeom>
              <a:avLst/>
              <a:gdLst>
                <a:gd name="connsiteX0" fmla="*/ 0 w 546734"/>
                <a:gd name="connsiteY0" fmla="*/ 0 h 704850"/>
                <a:gd name="connsiteX1" fmla="*/ 546735 w 546734"/>
                <a:gd name="connsiteY1" fmla="*/ 352425 h 704850"/>
                <a:gd name="connsiteX2" fmla="*/ 0 w 546734"/>
                <a:gd name="connsiteY2" fmla="*/ 70485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6734" h="704850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1">
              <a:extLst>
                <a:ext uri="{FF2B5EF4-FFF2-40B4-BE49-F238E27FC236}">
                  <a16:creationId xmlns:a16="http://schemas.microsoft.com/office/drawing/2014/main" id="{633CC248-4FC1-4253-9F29-D6C7A5B6C661}"/>
                </a:ext>
              </a:extLst>
            </p:cNvPr>
            <p:cNvSpPr txBox="1"/>
            <p:nvPr/>
          </p:nvSpPr>
          <p:spPr>
            <a:xfrm>
              <a:off x="2340904" y="4905986"/>
              <a:ext cx="3041846" cy="586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spcAft>
                  <a:spcPts val="400"/>
                </a:spcAft>
              </a:pPr>
              <a:r>
                <a:rPr lang="ar-BH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عنوان الوحدة </a:t>
              </a:r>
              <a: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الثالثة: </a:t>
              </a:r>
              <a:b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</a:br>
              <a: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 </a:t>
              </a:r>
              <a:r>
                <a:rPr lang="ar-SA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إنشاء تطبيقات إنترنت الأشياء باستخدام الأردوينو</a:t>
              </a:r>
              <a:r>
                <a:rPr lang="ar-BH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	</a:t>
              </a:r>
              <a:endParaRPr 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148A0D53-7849-4811-B904-EBC70F71D63E}"/>
              </a:ext>
            </a:extLst>
          </p:cNvPr>
          <p:cNvSpPr txBox="1"/>
          <p:nvPr/>
        </p:nvSpPr>
        <p:spPr>
          <a:xfrm>
            <a:off x="201809" y="4147459"/>
            <a:ext cx="8244160" cy="3898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1" anchor="t">
            <a:spAutoFit/>
          </a:bodyPr>
          <a:lstStyle/>
          <a:p>
            <a:pPr algn="ctr" defTabSz="412750" hangingPunct="0"/>
            <a:r>
              <a:rPr lang="ar-SA" sz="2200" b="1" dirty="0">
                <a:latin typeface="RB" panose="00000500000000000000" pitchFamily="2" charset="-78"/>
                <a:cs typeface="RB" panose="00000500000000000000" pitchFamily="2" charset="-78"/>
              </a:rPr>
              <a:t>إنشاء نظام منزل ذكي، إنشاء نظام </a:t>
            </a:r>
            <a:r>
              <a:rPr lang="ar-SA" sz="2200" b="1" dirty="0" err="1">
                <a:latin typeface="RB" panose="00000500000000000000" pitchFamily="2" charset="-78"/>
                <a:cs typeface="RB" panose="00000500000000000000" pitchFamily="2" charset="-78"/>
              </a:rPr>
              <a:t>لرى</a:t>
            </a:r>
            <a:r>
              <a:rPr lang="ar-SA" sz="2200" b="1" dirty="0">
                <a:latin typeface="RB" panose="00000500000000000000" pitchFamily="2" charset="-78"/>
                <a:cs typeface="RB" panose="00000500000000000000" pitchFamily="2" charset="-78"/>
              </a:rPr>
              <a:t> النبات ، </a:t>
            </a:r>
            <a:r>
              <a:rPr lang="ar-SA" sz="2200" b="1" dirty="0">
                <a:latin typeface="RB" panose="00000500000000000000" pitchFamily="2" charset="-78"/>
                <a:cs typeface="RB" panose="00000500000000000000" pitchFamily="2" charset="-78"/>
                <a:sym typeface="Jost"/>
              </a:rPr>
              <a:t>إنشاء نظام تسرب الغاز.</a:t>
            </a:r>
            <a:endParaRPr lang="ar-SA" sz="2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grpSp>
        <p:nvGrpSpPr>
          <p:cNvPr id="38" name="Group 28">
            <a:extLst>
              <a:ext uri="{FF2B5EF4-FFF2-40B4-BE49-F238E27FC236}">
                <a16:creationId xmlns:a16="http://schemas.microsoft.com/office/drawing/2014/main" id="{396EFAF3-5CB1-4EAC-B3C3-8B60B6DF34F5}"/>
              </a:ext>
            </a:extLst>
          </p:cNvPr>
          <p:cNvGrpSpPr/>
          <p:nvPr/>
        </p:nvGrpSpPr>
        <p:grpSpPr>
          <a:xfrm flipH="1">
            <a:off x="8659076" y="5063198"/>
            <a:ext cx="3334752" cy="1015661"/>
            <a:chOff x="2348394" y="4906320"/>
            <a:chExt cx="3212889" cy="586572"/>
          </a:xfrm>
          <a:solidFill>
            <a:srgbClr val="0C76E5"/>
          </a:solidFill>
        </p:grpSpPr>
        <p:sp>
          <p:nvSpPr>
            <p:cNvPr id="43" name="Rectangle: Rounded Corners 29">
              <a:extLst>
                <a:ext uri="{FF2B5EF4-FFF2-40B4-BE49-F238E27FC236}">
                  <a16:creationId xmlns:a16="http://schemas.microsoft.com/office/drawing/2014/main" id="{91E603B3-20B6-48E3-AE62-BE5EC75DB29D}"/>
                </a:ext>
              </a:extLst>
            </p:cNvPr>
            <p:cNvSpPr/>
            <p:nvPr/>
          </p:nvSpPr>
          <p:spPr>
            <a:xfrm>
              <a:off x="2348394" y="4925857"/>
              <a:ext cx="3212889" cy="528090"/>
            </a:xfrm>
            <a:prstGeom prst="roundRect">
              <a:avLst>
                <a:gd name="adj" fmla="val 50000"/>
              </a:avLst>
            </a:prstGeom>
            <a:grpFill/>
            <a:ln w="12700" cap="rnd">
              <a:gradFill>
                <a:gsLst>
                  <a:gs pos="0">
                    <a:schemeClr val="bg2">
                      <a:alpha val="60000"/>
                    </a:schemeClr>
                  </a:gs>
                  <a:gs pos="100000">
                    <a:schemeClr val="bg2">
                      <a:alpha val="18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Graphic 48" descr="Play">
              <a:extLst>
                <a:ext uri="{FF2B5EF4-FFF2-40B4-BE49-F238E27FC236}">
                  <a16:creationId xmlns:a16="http://schemas.microsoft.com/office/drawing/2014/main" id="{98F18A63-2E61-485F-B2C1-CC74DFFD0DEA}"/>
                </a:ext>
              </a:extLst>
            </p:cNvPr>
            <p:cNvSpPr/>
            <p:nvPr/>
          </p:nvSpPr>
          <p:spPr>
            <a:xfrm>
              <a:off x="2569577" y="5105733"/>
              <a:ext cx="130576" cy="168338"/>
            </a:xfrm>
            <a:custGeom>
              <a:avLst/>
              <a:gdLst>
                <a:gd name="connsiteX0" fmla="*/ 0 w 546734"/>
                <a:gd name="connsiteY0" fmla="*/ 0 h 704850"/>
                <a:gd name="connsiteX1" fmla="*/ 546735 w 546734"/>
                <a:gd name="connsiteY1" fmla="*/ 352425 h 704850"/>
                <a:gd name="connsiteX2" fmla="*/ 0 w 546734"/>
                <a:gd name="connsiteY2" fmla="*/ 70485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6734" h="704850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TextBox 31">
              <a:extLst>
                <a:ext uri="{FF2B5EF4-FFF2-40B4-BE49-F238E27FC236}">
                  <a16:creationId xmlns:a16="http://schemas.microsoft.com/office/drawing/2014/main" id="{34E256DE-A2A7-4C30-B973-E29291A8DF89}"/>
                </a:ext>
              </a:extLst>
            </p:cNvPr>
            <p:cNvSpPr txBox="1"/>
            <p:nvPr/>
          </p:nvSpPr>
          <p:spPr>
            <a:xfrm>
              <a:off x="2355906" y="4906320"/>
              <a:ext cx="3013811" cy="586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spcAft>
                  <a:spcPts val="400"/>
                </a:spcAft>
              </a:pPr>
              <a:r>
                <a:rPr lang="ar-BH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عنوان الوحدة</a:t>
              </a:r>
              <a: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 الرابعة: </a:t>
              </a:r>
              <a:br>
                <a:rPr lang="ar-EG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</a:br>
              <a:r>
                <a:rPr lang="ar-SA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B" panose="00000500000000000000" pitchFamily="2" charset="-78"/>
                  <a:cs typeface="RB" panose="00000500000000000000" pitchFamily="2" charset="-78"/>
                </a:rPr>
                <a:t>إنشاء تطبيق سحابي لإنترنت الأشياء</a:t>
              </a:r>
              <a:endParaRPr 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46874D30-5892-44B2-9FE5-18BE27AEEFE8}"/>
              </a:ext>
            </a:extLst>
          </p:cNvPr>
          <p:cNvSpPr txBox="1"/>
          <p:nvPr/>
        </p:nvSpPr>
        <p:spPr>
          <a:xfrm>
            <a:off x="377860" y="5318086"/>
            <a:ext cx="8408805" cy="7284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1" anchor="t">
            <a:spAutoFit/>
          </a:bodyPr>
          <a:lstStyle/>
          <a:p>
            <a:pPr algn="ctr" defTabSz="412750" hangingPunct="0"/>
            <a:r>
              <a:rPr lang="ar-SA" sz="2200" b="1" dirty="0">
                <a:latin typeface="RB" panose="00000500000000000000" pitchFamily="2" charset="-78"/>
                <a:cs typeface="RB" panose="00000500000000000000" pitchFamily="2" charset="-78"/>
              </a:rPr>
              <a:t>إعداد بيئة تطوير الأردوينو، برمجة الأردوينو في البايثون، التفاعل مع خدمات الويب السحابية.</a:t>
            </a:r>
            <a:endParaRPr lang="ar-SA" sz="2200" b="1" dirty="0">
              <a:latin typeface="RB" panose="00000500000000000000" pitchFamily="2" charset="-78"/>
              <a:cs typeface="RB" panose="00000500000000000000" pitchFamily="2" charset="-78"/>
              <a:sym typeface="Jost"/>
            </a:endParaRPr>
          </a:p>
        </p:txBody>
      </p:sp>
    </p:spTree>
    <p:extLst>
      <p:ext uri="{BB962C8B-B14F-4D97-AF65-F5344CB8AC3E}">
        <p14:creationId xmlns:p14="http://schemas.microsoft.com/office/powerpoint/2010/main" val="73213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7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8816A6CC-171D-8BD1-7F8D-FFF784744E1D}"/>
              </a:ext>
            </a:extLst>
          </p:cNvPr>
          <p:cNvSpPr/>
          <p:nvPr/>
        </p:nvSpPr>
        <p:spPr>
          <a:xfrm>
            <a:off x="7536000" y="575997"/>
            <a:ext cx="4656001" cy="5706000"/>
          </a:xfrm>
          <a:custGeom>
            <a:avLst/>
            <a:gdLst>
              <a:gd name="connsiteX0" fmla="*/ 1671230 w 4656001"/>
              <a:gd name="connsiteY0" fmla="*/ 0 h 5706000"/>
              <a:gd name="connsiteX1" fmla="*/ 4656001 w 4656001"/>
              <a:gd name="connsiteY1" fmla="*/ 0 h 5706000"/>
              <a:gd name="connsiteX2" fmla="*/ 4656001 w 4656001"/>
              <a:gd name="connsiteY2" fmla="*/ 5706000 h 5706000"/>
              <a:gd name="connsiteX3" fmla="*/ 1671230 w 4656001"/>
              <a:gd name="connsiteY3" fmla="*/ 5706000 h 5706000"/>
              <a:gd name="connsiteX4" fmla="*/ 0 w 4656001"/>
              <a:gd name="connsiteY4" fmla="*/ 4034770 h 5706000"/>
              <a:gd name="connsiteX5" fmla="*/ 0 w 4656001"/>
              <a:gd name="connsiteY5" fmla="*/ 1671230 h 5706000"/>
              <a:gd name="connsiteX0" fmla="*/ 4656001 w 4747441"/>
              <a:gd name="connsiteY0" fmla="*/ 5706000 h 5797440"/>
              <a:gd name="connsiteX1" fmla="*/ 1671230 w 4747441"/>
              <a:gd name="connsiteY1" fmla="*/ 5706000 h 5797440"/>
              <a:gd name="connsiteX2" fmla="*/ 0 w 4747441"/>
              <a:gd name="connsiteY2" fmla="*/ 4034770 h 5797440"/>
              <a:gd name="connsiteX3" fmla="*/ 0 w 4747441"/>
              <a:gd name="connsiteY3" fmla="*/ 1671230 h 5797440"/>
              <a:gd name="connsiteX4" fmla="*/ 1671230 w 4747441"/>
              <a:gd name="connsiteY4" fmla="*/ 0 h 5797440"/>
              <a:gd name="connsiteX5" fmla="*/ 4656001 w 4747441"/>
              <a:gd name="connsiteY5" fmla="*/ 0 h 5797440"/>
              <a:gd name="connsiteX6" fmla="*/ 4747441 w 4747441"/>
              <a:gd name="connsiteY6" fmla="*/ 5797440 h 5797440"/>
              <a:gd name="connsiteX0" fmla="*/ 4656001 w 4656001"/>
              <a:gd name="connsiteY0" fmla="*/ 5706000 h 5706000"/>
              <a:gd name="connsiteX1" fmla="*/ 1671230 w 4656001"/>
              <a:gd name="connsiteY1" fmla="*/ 5706000 h 5706000"/>
              <a:gd name="connsiteX2" fmla="*/ 0 w 4656001"/>
              <a:gd name="connsiteY2" fmla="*/ 4034770 h 5706000"/>
              <a:gd name="connsiteX3" fmla="*/ 0 w 4656001"/>
              <a:gd name="connsiteY3" fmla="*/ 1671230 h 5706000"/>
              <a:gd name="connsiteX4" fmla="*/ 1671230 w 4656001"/>
              <a:gd name="connsiteY4" fmla="*/ 0 h 5706000"/>
              <a:gd name="connsiteX5" fmla="*/ 4656001 w 4656001"/>
              <a:gd name="connsiteY5" fmla="*/ 0 h 57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6001" h="5706000">
                <a:moveTo>
                  <a:pt x="4656001" y="5706000"/>
                </a:moveTo>
                <a:lnTo>
                  <a:pt x="1671230" y="5706000"/>
                </a:lnTo>
                <a:lnTo>
                  <a:pt x="0" y="4034770"/>
                </a:lnTo>
                <a:lnTo>
                  <a:pt x="0" y="1671230"/>
                </a:lnTo>
                <a:lnTo>
                  <a:pt x="1671230" y="0"/>
                </a:lnTo>
                <a:lnTo>
                  <a:pt x="4656001" y="0"/>
                </a:lnTo>
              </a:path>
            </a:pathLst>
          </a:custGeom>
          <a:noFill/>
          <a:ln w="254000">
            <a:solidFill>
              <a:srgbClr val="FE1170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عنوان 1">
            <a:extLst>
              <a:ext uri="{FF2B5EF4-FFF2-40B4-BE49-F238E27FC236}">
                <a16:creationId xmlns:a16="http://schemas.microsoft.com/office/drawing/2014/main" id="{A6366297-E47D-42ED-8CA9-D8F4EE8FE1EE}"/>
              </a:ext>
            </a:extLst>
          </p:cNvPr>
          <p:cNvSpPr txBox="1">
            <a:spLocks/>
          </p:cNvSpPr>
          <p:nvPr/>
        </p:nvSpPr>
        <p:spPr>
          <a:xfrm>
            <a:off x="3164570" y="1534516"/>
            <a:ext cx="2931430" cy="643836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Etlalah Bold" panose="00000800000000000000" pitchFamily="50" charset="-78"/>
                <a:cs typeface="Etlalah Bold" panose="00000800000000000000" pitchFamily="50" charset="-78"/>
              </a:rPr>
              <a:t>الوحدة </a:t>
            </a:r>
            <a:r>
              <a:rPr lang="ar-DZ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Etlalah Bold" panose="00000800000000000000" pitchFamily="50" charset="-78"/>
                <a:cs typeface="Etlalah Bold" panose="00000800000000000000" pitchFamily="50" charset="-78"/>
              </a:rPr>
              <a:t>الأولى </a:t>
            </a:r>
            <a:endParaRPr lang="ar-SA" sz="3200" dirty="0">
              <a:solidFill>
                <a:schemeClr val="tx1">
                  <a:lumMod val="75000"/>
                  <a:lumOff val="25000"/>
                </a:schemeClr>
              </a:solidFill>
              <a:latin typeface="Etlalah Bold" panose="00000800000000000000" pitchFamily="50" charset="-78"/>
              <a:cs typeface="Etlalah Bold" panose="00000800000000000000" pitchFamily="50" charset="-78"/>
            </a:endParaRPr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id="{E1057736-6280-43C0-87E7-094EDD57C854}"/>
              </a:ext>
            </a:extLst>
          </p:cNvPr>
          <p:cNvSpPr txBox="1">
            <a:spLocks/>
          </p:cNvSpPr>
          <p:nvPr/>
        </p:nvSpPr>
        <p:spPr>
          <a:xfrm>
            <a:off x="3330053" y="6042358"/>
            <a:ext cx="3609817" cy="8347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من مقرر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 </a:t>
            </a:r>
            <a:r>
              <a:rPr lang="ar-D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 </a:t>
            </a: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إنترنت الأشياء </a:t>
            </a:r>
          </a:p>
        </p:txBody>
      </p:sp>
      <p:sp>
        <p:nvSpPr>
          <p:cNvPr id="11" name="عنوان 1">
            <a:extLst>
              <a:ext uri="{FF2B5EF4-FFF2-40B4-BE49-F238E27FC236}">
                <a16:creationId xmlns:a16="http://schemas.microsoft.com/office/drawing/2014/main" id="{5A7CAB27-1635-4402-AF48-4CB66221DC76}"/>
              </a:ext>
            </a:extLst>
          </p:cNvPr>
          <p:cNvSpPr txBox="1">
            <a:spLocks/>
          </p:cNvSpPr>
          <p:nvPr/>
        </p:nvSpPr>
        <p:spPr>
          <a:xfrm>
            <a:off x="0" y="6042358"/>
            <a:ext cx="3457481" cy="59341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الفصل الدراسي </a:t>
            </a:r>
            <a:r>
              <a:rPr lang="ar-D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ال</a:t>
            </a:r>
            <a:r>
              <a:rPr lang="ar-SA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ثاني</a:t>
            </a:r>
            <a:r>
              <a:rPr lang="ar-D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 </a:t>
            </a:r>
            <a:r>
              <a:rPr lang="ar-DZ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VIP Rawy Bold" panose="02000500000000000000" pitchFamily="2" charset="-78"/>
                <a:cs typeface="VIP Rawy Bold" panose="02000500000000000000" pitchFamily="2" charset="-78"/>
              </a:rPr>
              <a:t>1446</a:t>
            </a:r>
            <a:r>
              <a:rPr lang="ar-D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 هـ</a:t>
            </a:r>
            <a:endParaRPr lang="ar-SA" sz="2400" b="1" dirty="0">
              <a:solidFill>
                <a:schemeClr val="tx1">
                  <a:lumMod val="75000"/>
                  <a:lumOff val="25000"/>
                </a:schemeClr>
              </a:solidFill>
              <a:latin typeface="(AH) Manal Black" pitchFamily="2" charset="-78"/>
              <a:cs typeface="(AH) Manal Black" pitchFamily="2" charset="-7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E23C2D-6BE5-4ACA-96A8-72ACFE715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62" y="518936"/>
            <a:ext cx="2129957" cy="877785"/>
          </a:xfrm>
          <a:prstGeom prst="rect">
            <a:avLst/>
          </a:prstGeom>
        </p:spPr>
      </p:pic>
      <p:sp>
        <p:nvSpPr>
          <p:cNvPr id="12" name="عنوان 1">
            <a:extLst>
              <a:ext uri="{FF2B5EF4-FFF2-40B4-BE49-F238E27FC236}">
                <a16:creationId xmlns:a16="http://schemas.microsoft.com/office/drawing/2014/main" id="{A51E31F6-558A-4462-9A4D-DB20BF31F684}"/>
              </a:ext>
            </a:extLst>
          </p:cNvPr>
          <p:cNvSpPr txBox="1">
            <a:spLocks/>
          </p:cNvSpPr>
          <p:nvPr/>
        </p:nvSpPr>
        <p:spPr>
          <a:xfrm>
            <a:off x="299062" y="2249364"/>
            <a:ext cx="6061982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dirty="0">
                <a:solidFill>
                  <a:schemeClr val="accent1">
                    <a:lumMod val="75000"/>
                  </a:schemeClr>
                </a:solidFill>
                <a:latin typeface="Hacen Extender X-Slant" panose="02000000000000000000" pitchFamily="2" charset="-78"/>
                <a:cs typeface="FF Bouya Normal" panose="00000500000000000000" pitchFamily="50" charset="-78"/>
              </a:rPr>
              <a:t>أسس إنترنت الأشياء</a:t>
            </a:r>
            <a:endParaRPr lang="ar-SA" sz="3600" dirty="0">
              <a:solidFill>
                <a:schemeClr val="accent1">
                  <a:lumMod val="75000"/>
                </a:schemeClr>
              </a:solidFill>
              <a:latin typeface="Hacen Extender X-Slant" panose="02000000000000000000" pitchFamily="2" charset="-78"/>
              <a:cs typeface="FF Bouya Normal" panose="00000500000000000000" pitchFamily="50" charset="-78"/>
            </a:endParaRP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id="{0B31A520-4158-4DC2-807E-D50485F93324}"/>
              </a:ext>
            </a:extLst>
          </p:cNvPr>
          <p:cNvSpPr txBox="1">
            <a:spLocks/>
          </p:cNvSpPr>
          <p:nvPr/>
        </p:nvSpPr>
        <p:spPr>
          <a:xfrm>
            <a:off x="1435829" y="3574927"/>
            <a:ext cx="3457481" cy="593411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EG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عدد الدروس: </a:t>
            </a:r>
            <a:r>
              <a:rPr lang="ar-SA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2</a:t>
            </a:r>
            <a:endParaRPr lang="ar-SA" sz="2400" b="1" dirty="0">
              <a:solidFill>
                <a:schemeClr val="tx1">
                  <a:lumMod val="75000"/>
                  <a:lumOff val="25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7" name="عنوان 1">
            <a:extLst>
              <a:ext uri="{FF2B5EF4-FFF2-40B4-BE49-F238E27FC236}">
                <a16:creationId xmlns:a16="http://schemas.microsoft.com/office/drawing/2014/main" id="{F5353F8E-F07D-4664-B40E-A0F2D2CD12AD}"/>
              </a:ext>
            </a:extLst>
          </p:cNvPr>
          <p:cNvSpPr txBox="1">
            <a:spLocks/>
          </p:cNvSpPr>
          <p:nvPr/>
        </p:nvSpPr>
        <p:spPr>
          <a:xfrm>
            <a:off x="1400234" y="4307079"/>
            <a:ext cx="3457481" cy="593411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EG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(AH) Manal Black" pitchFamily="2" charset="-78"/>
                <a:cs typeface="(AH) Manal Black" pitchFamily="2" charset="-78"/>
              </a:rPr>
              <a:t>عدد الحصص: </a:t>
            </a:r>
            <a:r>
              <a:rPr lang="ar-SA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5</a:t>
            </a:r>
            <a:r>
              <a:rPr lang="ar-EG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  </a:t>
            </a:r>
            <a:endParaRPr lang="ar-SA" sz="2400" b="1" dirty="0">
              <a:solidFill>
                <a:schemeClr val="tx1">
                  <a:lumMod val="75000"/>
                  <a:lumOff val="25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6" name="عنصر نائب للصورة 5">
            <a:extLst>
              <a:ext uri="{FF2B5EF4-FFF2-40B4-BE49-F238E27FC236}">
                <a16:creationId xmlns:a16="http://schemas.microsoft.com/office/drawing/2014/main" id="{426D6BED-8F79-4F24-9ED4-80A6E6B9EE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7" r="12697"/>
          <a:stretch/>
        </p:blipFill>
        <p:spPr>
          <a:xfrm>
            <a:off x="6959600" y="0"/>
            <a:ext cx="5232400" cy="6858000"/>
          </a:xfrm>
        </p:spPr>
      </p:pic>
    </p:spTree>
    <p:extLst>
      <p:ext uri="{BB962C8B-B14F-4D97-AF65-F5344CB8AC3E}">
        <p14:creationId xmlns:p14="http://schemas.microsoft.com/office/powerpoint/2010/main" val="2954876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2A037FB9-E92D-4DB8-9336-0EEE7EC2FBE0}"/>
              </a:ext>
            </a:extLst>
          </p:cNvPr>
          <p:cNvSpPr/>
          <p:nvPr/>
        </p:nvSpPr>
        <p:spPr>
          <a:xfrm>
            <a:off x="1" y="0"/>
            <a:ext cx="12192000" cy="1319295"/>
          </a:xfrm>
          <a:prstGeom prst="rect">
            <a:avLst/>
          </a:prstGeom>
          <a:solidFill>
            <a:srgbClr val="0C76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1170"/>
              </a:solidFill>
            </a:endParaRPr>
          </a:p>
        </p:txBody>
      </p:sp>
      <p:sp>
        <p:nvSpPr>
          <p:cNvPr id="75" name="ZoneTexte 10">
            <a:extLst>
              <a:ext uri="{FF2B5EF4-FFF2-40B4-BE49-F238E27FC236}">
                <a16:creationId xmlns:a16="http://schemas.microsoft.com/office/drawing/2014/main" id="{6F6D001F-8483-480E-8966-6502ADC77AFD}"/>
              </a:ext>
            </a:extLst>
          </p:cNvPr>
          <p:cNvSpPr txBox="1"/>
          <p:nvPr/>
        </p:nvSpPr>
        <p:spPr>
          <a:xfrm>
            <a:off x="3434544" y="426361"/>
            <a:ext cx="492888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4000"/>
              </a:lnSpc>
              <a:spcAft>
                <a:spcPts val="800"/>
              </a:spcAft>
            </a:pPr>
            <a:r>
              <a:rPr lang="ar-SA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عناوين الدروس 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EAB7BB1-3115-441F-9BEE-E61ED87919C3}"/>
              </a:ext>
            </a:extLst>
          </p:cNvPr>
          <p:cNvGrpSpPr/>
          <p:nvPr/>
        </p:nvGrpSpPr>
        <p:grpSpPr>
          <a:xfrm>
            <a:off x="6048146" y="1818639"/>
            <a:ext cx="2572320" cy="4196958"/>
            <a:chOff x="6298910" y="1710901"/>
            <a:chExt cx="2572320" cy="4196958"/>
          </a:xfrm>
        </p:grpSpPr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582D8C66-9DEE-6DF0-7C66-A91C9793F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6" name="Freeform 78">
              <a:extLst>
                <a:ext uri="{FF2B5EF4-FFF2-40B4-BE49-F238E27FC236}">
                  <a16:creationId xmlns:a16="http://schemas.microsoft.com/office/drawing/2014/main" id="{9A15CF9B-1CAD-1F69-7433-BF41A6A5E4E4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87" name="Freeform 55">
              <a:extLst>
                <a:ext uri="{FF2B5EF4-FFF2-40B4-BE49-F238E27FC236}">
                  <a16:creationId xmlns:a16="http://schemas.microsoft.com/office/drawing/2014/main" id="{98397FC9-C6FB-8BA1-0D0D-885879997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0C76E5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8" name="Freeform 54">
              <a:extLst>
                <a:ext uri="{FF2B5EF4-FFF2-40B4-BE49-F238E27FC236}">
                  <a16:creationId xmlns:a16="http://schemas.microsoft.com/office/drawing/2014/main" id="{87580641-D43D-0529-71EC-9B02BA900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C76E5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5CD7FA3-4BAB-180B-112A-34E7CBDD4847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24" name="任意形状 363">
              <a:extLst>
                <a:ext uri="{FF2B5EF4-FFF2-40B4-BE49-F238E27FC236}">
                  <a16:creationId xmlns:a16="http://schemas.microsoft.com/office/drawing/2014/main" id="{74381824-09E5-68CA-7396-C0406FE63CE6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2FAD2D1-3BB1-44AE-B3E6-CF64A6385840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ts val="4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الأول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402EBAE-F39B-4FFF-A6F7-50DA65B7655A}"/>
                </a:ext>
              </a:extLst>
            </p:cNvPr>
            <p:cNvSpPr txBox="1"/>
            <p:nvPr/>
          </p:nvSpPr>
          <p:spPr>
            <a:xfrm>
              <a:off x="6313377" y="3864603"/>
              <a:ext cx="2557853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000" b="1" dirty="0">
                  <a:solidFill>
                    <a:schemeClr val="accent1">
                      <a:lumMod val="50000"/>
                    </a:schemeClr>
                  </a:solidFill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مفاهيم إنترنت الأشياء </a:t>
              </a:r>
              <a:endParaRPr lang="ar-SA" sz="2800" b="1" kern="0" dirty="0">
                <a:solidFill>
                  <a:schemeClr val="accent1">
                    <a:lumMod val="50000"/>
                  </a:schemeClr>
                </a:solidFill>
                <a:cs typeface="RB" panose="00000500000000000000" pitchFamily="2" charset="-78"/>
              </a:endParaRPr>
            </a:p>
          </p:txBody>
        </p:sp>
      </p:grpSp>
      <p:grpSp>
        <p:nvGrpSpPr>
          <p:cNvPr id="9" name="Group 40">
            <a:extLst>
              <a:ext uri="{FF2B5EF4-FFF2-40B4-BE49-F238E27FC236}">
                <a16:creationId xmlns:a16="http://schemas.microsoft.com/office/drawing/2014/main" id="{859E9886-F4DB-237C-3689-52A4D97BA117}"/>
              </a:ext>
            </a:extLst>
          </p:cNvPr>
          <p:cNvGrpSpPr/>
          <p:nvPr/>
        </p:nvGrpSpPr>
        <p:grpSpPr>
          <a:xfrm>
            <a:off x="2919555" y="1818639"/>
            <a:ext cx="2567710" cy="4196958"/>
            <a:chOff x="6274873" y="1710901"/>
            <a:chExt cx="2567710" cy="4196958"/>
          </a:xfrm>
        </p:grpSpPr>
        <p:sp>
          <p:nvSpPr>
            <p:cNvPr id="10" name="Freeform 52">
              <a:extLst>
                <a:ext uri="{FF2B5EF4-FFF2-40B4-BE49-F238E27FC236}">
                  <a16:creationId xmlns:a16="http://schemas.microsoft.com/office/drawing/2014/main" id="{9D2F72F0-A317-A5CE-B1C3-5D17AB57E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442609FF-A50B-EECE-D00E-67349AF8111E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12" name="Freeform 55">
              <a:extLst>
                <a:ext uri="{FF2B5EF4-FFF2-40B4-BE49-F238E27FC236}">
                  <a16:creationId xmlns:a16="http://schemas.microsoft.com/office/drawing/2014/main" id="{843F0A84-5855-114C-ACDE-491C19566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0C76E5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13" name="Freeform 54">
              <a:extLst>
                <a:ext uri="{FF2B5EF4-FFF2-40B4-BE49-F238E27FC236}">
                  <a16:creationId xmlns:a16="http://schemas.microsoft.com/office/drawing/2014/main" id="{AAF4D7E2-51A1-CE22-9149-E63780FE8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C76E5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/>
            </a:p>
          </p:txBody>
        </p:sp>
        <p:sp>
          <p:nvSpPr>
            <p:cNvPr id="17" name="TextBox 88">
              <a:extLst>
                <a:ext uri="{FF2B5EF4-FFF2-40B4-BE49-F238E27FC236}">
                  <a16:creationId xmlns:a16="http://schemas.microsoft.com/office/drawing/2014/main" id="{775A949B-D764-EF74-2DC1-619CED3E791F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2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20" name="任意形状 363">
              <a:extLst>
                <a:ext uri="{FF2B5EF4-FFF2-40B4-BE49-F238E27FC236}">
                  <a16:creationId xmlns:a16="http://schemas.microsoft.com/office/drawing/2014/main" id="{515FCBB5-63B8-3DF4-5888-F61D4C82CAC4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25" name="TextBox 101">
              <a:extLst>
                <a:ext uri="{FF2B5EF4-FFF2-40B4-BE49-F238E27FC236}">
                  <a16:creationId xmlns:a16="http://schemas.microsoft.com/office/drawing/2014/main" id="{F0903F4B-52C2-63EE-2F46-87132E777A87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ts val="4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الثاني </a:t>
              </a:r>
            </a:p>
          </p:txBody>
        </p:sp>
        <p:sp>
          <p:nvSpPr>
            <p:cNvPr id="26" name="TextBox 102">
              <a:extLst>
                <a:ext uri="{FF2B5EF4-FFF2-40B4-BE49-F238E27FC236}">
                  <a16:creationId xmlns:a16="http://schemas.microsoft.com/office/drawing/2014/main" id="{9D78E1F2-171B-2FBE-2A8F-BEE8474CD4F9}"/>
                </a:ext>
              </a:extLst>
            </p:cNvPr>
            <p:cNvSpPr txBox="1"/>
            <p:nvPr/>
          </p:nvSpPr>
          <p:spPr>
            <a:xfrm>
              <a:off x="6274873" y="3853892"/>
              <a:ext cx="2557853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000" b="1" dirty="0">
                  <a:solidFill>
                    <a:schemeClr val="accent1">
                      <a:lumMod val="50000"/>
                    </a:schemeClr>
                  </a:solidFill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أجهزة إنترنت الأشياء </a:t>
              </a:r>
              <a:endParaRPr lang="ar-SA" sz="36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8486670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Freeform 13"/>
          <p:cNvSpPr>
            <a:spLocks/>
          </p:cNvSpPr>
          <p:nvPr/>
        </p:nvSpPr>
        <p:spPr bwMode="auto">
          <a:xfrm flipV="1">
            <a:off x="8511744" y="1"/>
            <a:ext cx="3680256" cy="2044377"/>
          </a:xfrm>
          <a:custGeom>
            <a:avLst/>
            <a:gdLst>
              <a:gd name="T0" fmla="*/ 1574 w 1973"/>
              <a:gd name="T1" fmla="*/ 567 h 1440"/>
              <a:gd name="T2" fmla="*/ 986 w 1973"/>
              <a:gd name="T3" fmla="*/ 972 h 1440"/>
              <a:gd name="T4" fmla="*/ 0 w 1973"/>
              <a:gd name="T5" fmla="*/ 1440 h 1440"/>
              <a:gd name="T6" fmla="*/ 1973 w 1973"/>
              <a:gd name="T7" fmla="*/ 1440 h 1440"/>
              <a:gd name="T8" fmla="*/ 1973 w 1973"/>
              <a:gd name="T9" fmla="*/ 0 h 1440"/>
              <a:gd name="T10" fmla="*/ 1574 w 1973"/>
              <a:gd name="T11" fmla="*/ 567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3" h="1440">
                <a:moveTo>
                  <a:pt x="1574" y="567"/>
                </a:moveTo>
                <a:cubicBezTo>
                  <a:pt x="1189" y="592"/>
                  <a:pt x="1234" y="936"/>
                  <a:pt x="986" y="972"/>
                </a:cubicBezTo>
                <a:cubicBezTo>
                  <a:pt x="739" y="1007"/>
                  <a:pt x="81" y="865"/>
                  <a:pt x="0" y="1440"/>
                </a:cubicBezTo>
                <a:cubicBezTo>
                  <a:pt x="1973" y="1440"/>
                  <a:pt x="1973" y="1440"/>
                  <a:pt x="1973" y="1440"/>
                </a:cubicBezTo>
                <a:cubicBezTo>
                  <a:pt x="1973" y="0"/>
                  <a:pt x="1973" y="0"/>
                  <a:pt x="1973" y="0"/>
                </a:cubicBezTo>
                <a:cubicBezTo>
                  <a:pt x="1973" y="0"/>
                  <a:pt x="1905" y="545"/>
                  <a:pt x="1574" y="567"/>
                </a:cubicBezTo>
                <a:close/>
              </a:path>
            </a:pathLst>
          </a:custGeom>
          <a:solidFill>
            <a:srgbClr val="0C76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600" dirty="0">
              <a:solidFill>
                <a:srgbClr val="0C76E5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EAA646A-A1D8-4336-A2B2-F758E0BF4A06}"/>
              </a:ext>
            </a:extLst>
          </p:cNvPr>
          <p:cNvSpPr/>
          <p:nvPr/>
        </p:nvSpPr>
        <p:spPr>
          <a:xfrm>
            <a:off x="2774044" y="1243423"/>
            <a:ext cx="8314546" cy="4998655"/>
          </a:xfrm>
          <a:prstGeom prst="rect">
            <a:avLst/>
          </a:prstGeom>
          <a:solidFill>
            <a:schemeClr val="bg1"/>
          </a:solidFill>
          <a:effectLst>
            <a:outerShdw blurRad="317500" dist="279400" dir="8100000" algn="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20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يعرّف مصطلح إنترنت الأشياء.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20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يناقش تطور إنترنت الأشياء.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20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يتعرّف على الغرض من إنترنت الأشياء.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20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يناقش تأثير إنترنت الأشياء على التقنيات الناشئة.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20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يحدّد ماهية الكائن الذكي.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20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يصنّف الكائنات الذكية واستخداماتها.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20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يميّز بين أنواع مُستشعرات الأشياء الذكية المختلفة.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2000" b="1" dirty="0">
                <a:solidFill>
                  <a:schemeClr val="accent1">
                    <a:lumMod val="50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rPr>
              <a:t>يميّز بين أنواع مُشغّلات الأشياء الذكية المختلفة.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5" name="ZoneTexte 10">
            <a:extLst>
              <a:ext uri="{FF2B5EF4-FFF2-40B4-BE49-F238E27FC236}">
                <a16:creationId xmlns:a16="http://schemas.microsoft.com/office/drawing/2014/main" id="{45F27631-AA16-710F-207F-C157B179FBB4}"/>
              </a:ext>
            </a:extLst>
          </p:cNvPr>
          <p:cNvSpPr txBox="1"/>
          <p:nvPr/>
        </p:nvSpPr>
        <p:spPr>
          <a:xfrm>
            <a:off x="4575100" y="615922"/>
            <a:ext cx="4179914" cy="61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  <a:spcAft>
                <a:spcPts val="800"/>
              </a:spcAft>
            </a:pPr>
            <a:r>
              <a:rPr lang="ar-SA" sz="3600" b="1" dirty="0">
                <a:solidFill>
                  <a:srgbClr val="0C76E5"/>
                </a:solidFill>
                <a:effectLst>
                  <a:outerShdw blurRad="50800" sx="1000" sy="1000" algn="ctr" rotWithShape="0">
                    <a:srgbClr val="000000"/>
                  </a:outerShdw>
                </a:effectLst>
                <a:latin typeface="RB" panose="00000500000000000000" pitchFamily="2" charset="-78"/>
                <a:ea typeface="GE Dinar One" panose="020A0503020102020204" pitchFamily="18" charset="-78"/>
                <a:cs typeface="RB" panose="00000500000000000000" pitchFamily="2" charset="-78"/>
              </a:rPr>
              <a:t>أهداف الوحدة</a:t>
            </a:r>
            <a:r>
              <a:rPr lang="ar-EG" sz="3600" b="1" dirty="0">
                <a:solidFill>
                  <a:srgbClr val="0C76E5"/>
                </a:solidFill>
                <a:effectLst>
                  <a:outerShdw blurRad="50800" sx="1000" sy="1000" algn="ctr" rotWithShape="0">
                    <a:srgbClr val="000000"/>
                  </a:outerShdw>
                </a:effectLst>
                <a:latin typeface="RB" panose="00000500000000000000" pitchFamily="2" charset="-78"/>
                <a:ea typeface="GE Dinar One" panose="020A0503020102020204" pitchFamily="18" charset="-78"/>
                <a:cs typeface="RB" panose="00000500000000000000" pitchFamily="2" charset="-78"/>
              </a:rPr>
              <a:t> الأولى</a:t>
            </a:r>
            <a:endParaRPr lang="ar-SA" sz="3600" b="1" dirty="0">
              <a:solidFill>
                <a:srgbClr val="0C76E5"/>
              </a:solidFill>
              <a:effectLst>
                <a:outerShdw blurRad="50800" sx="1000" sy="1000" algn="ctr" rotWithShape="0">
                  <a:srgbClr val="000000"/>
                </a:outerShdw>
              </a:effectLst>
              <a:latin typeface="RB" panose="00000500000000000000" pitchFamily="2" charset="-78"/>
              <a:ea typeface="GE Dinar One" panose="020A0503020102020204" pitchFamily="18" charset="-78"/>
              <a:cs typeface="RB" panose="00000500000000000000" pitchFamily="2" charset="-78"/>
            </a:endParaRPr>
          </a:p>
        </p:txBody>
      </p:sp>
      <p:sp>
        <p:nvSpPr>
          <p:cNvPr id="95" name="Freeform 13"/>
          <p:cNvSpPr>
            <a:spLocks/>
          </p:cNvSpPr>
          <p:nvPr/>
        </p:nvSpPr>
        <p:spPr bwMode="auto">
          <a:xfrm flipH="1">
            <a:off x="0" y="4140200"/>
            <a:ext cx="4575100" cy="2717801"/>
          </a:xfrm>
          <a:custGeom>
            <a:avLst/>
            <a:gdLst>
              <a:gd name="T0" fmla="*/ 1574 w 1973"/>
              <a:gd name="T1" fmla="*/ 567 h 1440"/>
              <a:gd name="T2" fmla="*/ 986 w 1973"/>
              <a:gd name="T3" fmla="*/ 972 h 1440"/>
              <a:gd name="T4" fmla="*/ 0 w 1973"/>
              <a:gd name="T5" fmla="*/ 1440 h 1440"/>
              <a:gd name="T6" fmla="*/ 1973 w 1973"/>
              <a:gd name="T7" fmla="*/ 1440 h 1440"/>
              <a:gd name="T8" fmla="*/ 1973 w 1973"/>
              <a:gd name="T9" fmla="*/ 0 h 1440"/>
              <a:gd name="T10" fmla="*/ 1574 w 1973"/>
              <a:gd name="T11" fmla="*/ 567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3" h="1440">
                <a:moveTo>
                  <a:pt x="1574" y="567"/>
                </a:moveTo>
                <a:cubicBezTo>
                  <a:pt x="1189" y="592"/>
                  <a:pt x="1234" y="936"/>
                  <a:pt x="986" y="972"/>
                </a:cubicBezTo>
                <a:cubicBezTo>
                  <a:pt x="739" y="1007"/>
                  <a:pt x="81" y="865"/>
                  <a:pt x="0" y="1440"/>
                </a:cubicBezTo>
                <a:cubicBezTo>
                  <a:pt x="1973" y="1440"/>
                  <a:pt x="1973" y="1440"/>
                  <a:pt x="1973" y="1440"/>
                </a:cubicBezTo>
                <a:cubicBezTo>
                  <a:pt x="1973" y="0"/>
                  <a:pt x="1973" y="0"/>
                  <a:pt x="1973" y="0"/>
                </a:cubicBezTo>
                <a:cubicBezTo>
                  <a:pt x="1973" y="0"/>
                  <a:pt x="1905" y="545"/>
                  <a:pt x="1574" y="567"/>
                </a:cubicBezTo>
                <a:close/>
              </a:path>
            </a:pathLst>
          </a:custGeom>
          <a:solidFill>
            <a:srgbClr val="0C76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272636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229;p32">
            <a:extLst>
              <a:ext uri="{FF2B5EF4-FFF2-40B4-BE49-F238E27FC236}">
                <a16:creationId xmlns:a16="http://schemas.microsoft.com/office/drawing/2014/main" id="{2F698C19-772B-48F3-8BDF-50570731C77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4254" b="4245"/>
          <a:stretch/>
        </p:blipFill>
        <p:spPr>
          <a:xfrm>
            <a:off x="-268357" y="407671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D07C7E-D4AA-4ACB-86B2-DFE5F9265AE5}"/>
              </a:ext>
            </a:extLst>
          </p:cNvPr>
          <p:cNvSpPr/>
          <p:nvPr/>
        </p:nvSpPr>
        <p:spPr>
          <a:xfrm>
            <a:off x="-893950" y="-430650"/>
            <a:ext cx="13979900" cy="7818634"/>
          </a:xfrm>
          <a:prstGeom prst="rect">
            <a:avLst/>
          </a:prstGeom>
          <a:solidFill>
            <a:srgbClr val="4B3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374E6D1-0769-409B-A534-7302B0490B62}"/>
              </a:ext>
            </a:extLst>
          </p:cNvPr>
          <p:cNvSpPr/>
          <p:nvPr/>
        </p:nvSpPr>
        <p:spPr>
          <a:xfrm>
            <a:off x="7562850" y="6650648"/>
            <a:ext cx="1013134" cy="1013134"/>
          </a:xfrm>
          <a:prstGeom prst="ellipse">
            <a:avLst/>
          </a:prstGeom>
          <a:solidFill>
            <a:schemeClr val="accent5">
              <a:alpha val="1000"/>
            </a:schemeClr>
          </a:solidFill>
          <a:ln>
            <a:noFill/>
          </a:ln>
          <a:effectLst>
            <a:glow rad="1905000">
              <a:schemeClr val="accent1">
                <a:alpha val="4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4EE040C-3C6C-4510-93B2-0D1DE923A20C}"/>
              </a:ext>
            </a:extLst>
          </p:cNvPr>
          <p:cNvSpPr/>
          <p:nvPr/>
        </p:nvSpPr>
        <p:spPr>
          <a:xfrm>
            <a:off x="7404653" y="4572000"/>
            <a:ext cx="4391108" cy="1878329"/>
          </a:xfrm>
          <a:prstGeom prst="roundRect">
            <a:avLst>
              <a:gd name="adj" fmla="val 0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4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E25FD0-6A19-4EB0-B09E-70FDFC45B1E6}"/>
              </a:ext>
            </a:extLst>
          </p:cNvPr>
          <p:cNvCxnSpPr>
            <a:cxnSpLocks/>
          </p:cNvCxnSpPr>
          <p:nvPr/>
        </p:nvCxnSpPr>
        <p:spPr>
          <a:xfrm>
            <a:off x="9277350" y="2105024"/>
            <a:ext cx="2914650" cy="1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C7AFEF9A-E6C0-426A-9F86-1227D19D06E6}"/>
              </a:ext>
            </a:extLst>
          </p:cNvPr>
          <p:cNvSpPr/>
          <p:nvPr/>
        </p:nvSpPr>
        <p:spPr>
          <a:xfrm>
            <a:off x="12061001" y="80962"/>
            <a:ext cx="757298" cy="757298"/>
          </a:xfrm>
          <a:prstGeom prst="ellipse">
            <a:avLst/>
          </a:prstGeom>
          <a:solidFill>
            <a:schemeClr val="accent5">
              <a:alpha val="1000"/>
            </a:schemeClr>
          </a:solidFill>
          <a:ln>
            <a:noFill/>
          </a:ln>
          <a:effectLst>
            <a:glow rad="1905000">
              <a:schemeClr val="accent4">
                <a:alpha val="4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3C140E6-D304-40B2-9A60-842479E606A4}"/>
              </a:ext>
            </a:extLst>
          </p:cNvPr>
          <p:cNvSpPr/>
          <p:nvPr/>
        </p:nvSpPr>
        <p:spPr>
          <a:xfrm>
            <a:off x="9701152" y="-1533733"/>
            <a:ext cx="1633598" cy="1633598"/>
          </a:xfrm>
          <a:prstGeom prst="ellipse">
            <a:avLst/>
          </a:prstGeom>
          <a:solidFill>
            <a:schemeClr val="accent5">
              <a:alpha val="1000"/>
            </a:schemeClr>
          </a:solidFill>
          <a:ln>
            <a:noFill/>
          </a:ln>
          <a:effectLst>
            <a:glow rad="1905000">
              <a:schemeClr val="accent1">
                <a:alpha val="4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8" name="Groupe 674">
            <a:extLst>
              <a:ext uri="{FF2B5EF4-FFF2-40B4-BE49-F238E27FC236}">
                <a16:creationId xmlns:a16="http://schemas.microsoft.com/office/drawing/2014/main" id="{EE7FA8CC-4204-458C-8B6B-F4E40D7CF1AC}"/>
              </a:ext>
            </a:extLst>
          </p:cNvPr>
          <p:cNvGrpSpPr/>
          <p:nvPr/>
        </p:nvGrpSpPr>
        <p:grpSpPr>
          <a:xfrm>
            <a:off x="8227093" y="4769634"/>
            <a:ext cx="3491189" cy="580103"/>
            <a:chOff x="8130540" y="3771185"/>
            <a:chExt cx="3491189" cy="580103"/>
          </a:xfrm>
        </p:grpSpPr>
        <p:sp>
          <p:nvSpPr>
            <p:cNvPr id="21" name="Rectangle : coins arrondis 675">
              <a:extLst>
                <a:ext uri="{FF2B5EF4-FFF2-40B4-BE49-F238E27FC236}">
                  <a16:creationId xmlns:a16="http://schemas.microsoft.com/office/drawing/2014/main" id="{03322C63-7B57-4EF8-832C-DBCDF616441B}"/>
                </a:ext>
              </a:extLst>
            </p:cNvPr>
            <p:cNvSpPr/>
            <p:nvPr/>
          </p:nvSpPr>
          <p:spPr>
            <a:xfrm>
              <a:off x="11041626" y="3771185"/>
              <a:ext cx="580103" cy="580103"/>
            </a:xfrm>
            <a:prstGeom prst="roundRect">
              <a:avLst>
                <a:gd name="adj" fmla="val 1158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88900" dir="8100000" sx="105000" sy="10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22" name="Rectangle : coins arrondis 676">
              <a:extLst>
                <a:ext uri="{FF2B5EF4-FFF2-40B4-BE49-F238E27FC236}">
                  <a16:creationId xmlns:a16="http://schemas.microsoft.com/office/drawing/2014/main" id="{1D86EDE7-CAA3-45BB-AE76-44A77FD999A8}"/>
                </a:ext>
              </a:extLst>
            </p:cNvPr>
            <p:cNvSpPr/>
            <p:nvPr/>
          </p:nvSpPr>
          <p:spPr>
            <a:xfrm>
              <a:off x="8130540" y="3823173"/>
              <a:ext cx="3147061" cy="476127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23" name="ZoneTexte 677">
              <a:extLst>
                <a:ext uri="{FF2B5EF4-FFF2-40B4-BE49-F238E27FC236}">
                  <a16:creationId xmlns:a16="http://schemas.microsoft.com/office/drawing/2014/main" id="{156B64DE-3B24-4A4D-800B-9842313181B4}"/>
                </a:ext>
              </a:extLst>
            </p:cNvPr>
            <p:cNvSpPr txBox="1"/>
            <p:nvPr/>
          </p:nvSpPr>
          <p:spPr>
            <a:xfrm>
              <a:off x="8318720" y="3879752"/>
              <a:ext cx="2615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Low" rtl="1"/>
              <a:r>
                <a:rPr lang="ar-DZ" dirty="0">
                  <a:solidFill>
                    <a:schemeClr val="bg1"/>
                  </a:solidFill>
                  <a:cs typeface="+mj-cs"/>
                </a:rPr>
                <a:t>من مقرر </a:t>
              </a:r>
              <a:r>
                <a:rPr lang="ar-SA" dirty="0">
                  <a:solidFill>
                    <a:schemeClr val="bg1"/>
                  </a:solidFill>
                  <a:cs typeface="+mj-cs"/>
                </a:rPr>
                <a:t>إنترنت الأشياء</a:t>
              </a:r>
              <a:endParaRPr lang="ar-DZ" dirty="0">
                <a:solidFill>
                  <a:schemeClr val="bg1"/>
                </a:solidFill>
                <a:cs typeface="+mj-cs"/>
              </a:endParaRPr>
            </a:p>
          </p:txBody>
        </p:sp>
        <p:pic>
          <p:nvPicPr>
            <p:cNvPr id="24" name="Image 678">
              <a:extLst>
                <a:ext uri="{FF2B5EF4-FFF2-40B4-BE49-F238E27FC236}">
                  <a16:creationId xmlns:a16="http://schemas.microsoft.com/office/drawing/2014/main" id="{585615C9-A246-4AEE-A968-A9C2ABC96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197" y="3907756"/>
              <a:ext cx="306960" cy="306960"/>
            </a:xfrm>
            <a:prstGeom prst="rect">
              <a:avLst/>
            </a:prstGeom>
          </p:spPr>
        </p:pic>
      </p:grpSp>
      <p:sp>
        <p:nvSpPr>
          <p:cNvPr id="25" name="ZoneTexte 679">
            <a:extLst>
              <a:ext uri="{FF2B5EF4-FFF2-40B4-BE49-F238E27FC236}">
                <a16:creationId xmlns:a16="http://schemas.microsoft.com/office/drawing/2014/main" id="{CE658C88-8373-4737-A919-EC7B5E4EAA5F}"/>
              </a:ext>
            </a:extLst>
          </p:cNvPr>
          <p:cNvSpPr txBox="1"/>
          <p:nvPr/>
        </p:nvSpPr>
        <p:spPr>
          <a:xfrm>
            <a:off x="7773403" y="519640"/>
            <a:ext cx="2709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>
                <a:solidFill>
                  <a:schemeClr val="bg1"/>
                </a:solidFill>
                <a:effectLst/>
                <a:latin typeface="Frutiger LT Arabic 45 Light" panose="01000000000000000000" pitchFamily="2" charset="-78"/>
                <a:ea typeface="Calibri" panose="020F0502020204030204" pitchFamily="34" charset="0"/>
                <a:cs typeface="Frutiger LT Arabic 45 Light" panose="01000000000000000000" pitchFamily="2" charset="-78"/>
              </a:rPr>
              <a:t>الوحدة </a:t>
            </a:r>
            <a:r>
              <a:rPr lang="ar-DZ" sz="3200" b="1" dirty="0">
                <a:solidFill>
                  <a:schemeClr val="bg1"/>
                </a:solidFill>
                <a:effectLst/>
                <a:latin typeface="Frutiger LT Arabic 45 Light" panose="01000000000000000000" pitchFamily="2" charset="-78"/>
                <a:ea typeface="Calibri" panose="020F0502020204030204" pitchFamily="34" charset="0"/>
                <a:cs typeface="Frutiger LT Arabic 45 Light" panose="01000000000000000000" pitchFamily="2" charset="-78"/>
              </a:rPr>
              <a:t>الثانية</a:t>
            </a:r>
            <a:endParaRPr lang="ar-SA" sz="3200" b="1" dirty="0">
              <a:solidFill>
                <a:schemeClr val="bg1"/>
              </a:solidFill>
              <a:effectLst/>
              <a:latin typeface="Frutiger LT Arabic 45 Light" panose="01000000000000000000" pitchFamily="2" charset="-78"/>
              <a:ea typeface="Calibri" panose="020F0502020204030204" pitchFamily="34" charset="0"/>
              <a:cs typeface="Frutiger LT Arabic 45 Light" panose="01000000000000000000" pitchFamily="2" charset="-78"/>
            </a:endParaRPr>
          </a:p>
        </p:txBody>
      </p:sp>
      <p:grpSp>
        <p:nvGrpSpPr>
          <p:cNvPr id="26" name="Groupe 681">
            <a:extLst>
              <a:ext uri="{FF2B5EF4-FFF2-40B4-BE49-F238E27FC236}">
                <a16:creationId xmlns:a16="http://schemas.microsoft.com/office/drawing/2014/main" id="{88DDCE80-DFB6-4F62-854E-BD1C53945CD3}"/>
              </a:ext>
            </a:extLst>
          </p:cNvPr>
          <p:cNvGrpSpPr/>
          <p:nvPr/>
        </p:nvGrpSpPr>
        <p:grpSpPr>
          <a:xfrm>
            <a:off x="7920843" y="5612927"/>
            <a:ext cx="3747533" cy="580103"/>
            <a:chOff x="8130540" y="3771185"/>
            <a:chExt cx="3491189" cy="580103"/>
          </a:xfrm>
        </p:grpSpPr>
        <p:sp>
          <p:nvSpPr>
            <p:cNvPr id="27" name="Rectangle : coins arrondis 682">
              <a:extLst>
                <a:ext uri="{FF2B5EF4-FFF2-40B4-BE49-F238E27FC236}">
                  <a16:creationId xmlns:a16="http://schemas.microsoft.com/office/drawing/2014/main" id="{33C0AF3D-A4BB-44CA-8C2C-B847780F5D0C}"/>
                </a:ext>
              </a:extLst>
            </p:cNvPr>
            <p:cNvSpPr/>
            <p:nvPr/>
          </p:nvSpPr>
          <p:spPr>
            <a:xfrm>
              <a:off x="11041626" y="3771185"/>
              <a:ext cx="580103" cy="580103"/>
            </a:xfrm>
            <a:prstGeom prst="roundRect">
              <a:avLst>
                <a:gd name="adj" fmla="val 1158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88900" dir="8100000" sx="105000" sy="10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28" name="Rectangle : coins arrondis 683">
              <a:extLst>
                <a:ext uri="{FF2B5EF4-FFF2-40B4-BE49-F238E27FC236}">
                  <a16:creationId xmlns:a16="http://schemas.microsoft.com/office/drawing/2014/main" id="{11C88872-F275-4CBC-A2F2-25512523364C}"/>
                </a:ext>
              </a:extLst>
            </p:cNvPr>
            <p:cNvSpPr/>
            <p:nvPr/>
          </p:nvSpPr>
          <p:spPr>
            <a:xfrm>
              <a:off x="8130540" y="3823173"/>
              <a:ext cx="3147061" cy="476127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29" name="ZoneTexte 684">
              <a:extLst>
                <a:ext uri="{FF2B5EF4-FFF2-40B4-BE49-F238E27FC236}">
                  <a16:creationId xmlns:a16="http://schemas.microsoft.com/office/drawing/2014/main" id="{4670E12E-F56E-4572-9FD6-657DB6A70AFE}"/>
                </a:ext>
              </a:extLst>
            </p:cNvPr>
            <p:cNvSpPr txBox="1"/>
            <p:nvPr/>
          </p:nvSpPr>
          <p:spPr>
            <a:xfrm>
              <a:off x="8130540" y="3861181"/>
              <a:ext cx="28528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Low" rtl="1"/>
              <a:r>
                <a:rPr lang="ar-DZ" sz="1600" dirty="0">
                  <a:solidFill>
                    <a:schemeClr val="bg1"/>
                  </a:solidFill>
                  <a:latin typeface="Arial Black" panose="020B0A04020102020204" pitchFamily="34" charset="0"/>
                  <a:ea typeface="GE Dinar One" panose="020A0503020102020204" pitchFamily="18" charset="-78"/>
                  <a:cs typeface="+mj-cs"/>
                </a:rPr>
                <a:t>الفصل الدراسي</a:t>
              </a:r>
              <a:r>
                <a:rPr lang="ar-BH" sz="1600" dirty="0">
                  <a:solidFill>
                    <a:schemeClr val="bg1"/>
                  </a:solidFill>
                  <a:latin typeface="Arial Black" panose="020B0A04020102020204" pitchFamily="34" charset="0"/>
                  <a:ea typeface="GE Dinar One" panose="020A0503020102020204" pitchFamily="18" charset="-78"/>
                  <a:cs typeface="+mj-cs"/>
                </a:rPr>
                <a:t> </a:t>
              </a:r>
              <a:r>
                <a:rPr lang="ar-DZ" sz="1600" dirty="0">
                  <a:solidFill>
                    <a:schemeClr val="bg1"/>
                  </a:solidFill>
                  <a:latin typeface="Arial Black" panose="020B0A04020102020204" pitchFamily="34" charset="0"/>
                  <a:ea typeface="GE Dinar One" panose="020A0503020102020204" pitchFamily="18" charset="-78"/>
                  <a:cs typeface="+mj-cs"/>
                </a:rPr>
                <a:t>ال</a:t>
              </a:r>
              <a:r>
                <a:rPr lang="ar-SA" sz="1600" dirty="0">
                  <a:solidFill>
                    <a:schemeClr val="bg1"/>
                  </a:solidFill>
                  <a:latin typeface="Arial Black" panose="020B0A04020102020204" pitchFamily="34" charset="0"/>
                  <a:ea typeface="GE Dinar One" panose="020A0503020102020204" pitchFamily="18" charset="-78"/>
                  <a:cs typeface="+mj-cs"/>
                </a:rPr>
                <a:t>ثاني</a:t>
              </a:r>
              <a:r>
                <a:rPr lang="ar-BH" sz="1600" dirty="0">
                  <a:solidFill>
                    <a:schemeClr val="bg1"/>
                  </a:solidFill>
                  <a:latin typeface="Arial Black" panose="020B0A04020102020204" pitchFamily="34" charset="0"/>
                  <a:ea typeface="GE Dinar One" panose="020A0503020102020204" pitchFamily="18" charset="-78"/>
                  <a:cs typeface="+mj-cs"/>
                </a:rPr>
                <a:t> </a:t>
              </a:r>
              <a:r>
                <a:rPr lang="ar-BH" spc="300" dirty="0">
                  <a:solidFill>
                    <a:schemeClr val="bg1"/>
                  </a:solidFill>
                  <a:latin typeface="VIP Rawy Bold" panose="02000500000000000000" pitchFamily="2" charset="-78"/>
                  <a:ea typeface="GE Dinar One" panose="020A0503020102020204" pitchFamily="18" charset="-78"/>
                  <a:cs typeface="VIP Rawy Bold" panose="02000500000000000000" pitchFamily="2" charset="-78"/>
                </a:rPr>
                <a:t>144</a:t>
              </a:r>
              <a:r>
                <a:rPr lang="ar-DZ" spc="300" dirty="0">
                  <a:solidFill>
                    <a:schemeClr val="bg1"/>
                  </a:solidFill>
                  <a:latin typeface="VIP Rawy Bold" panose="02000500000000000000" pitchFamily="2" charset="-78"/>
                  <a:ea typeface="GE Dinar One" panose="020A0503020102020204" pitchFamily="18" charset="-78"/>
                  <a:cs typeface="VIP Rawy Bold" panose="02000500000000000000" pitchFamily="2" charset="-78"/>
                </a:rPr>
                <a:t>6</a:t>
              </a:r>
              <a:r>
                <a:rPr lang="ar-BH" spc="300" dirty="0">
                  <a:solidFill>
                    <a:schemeClr val="bg1"/>
                  </a:solidFill>
                  <a:latin typeface="VIP Rawy Bold" panose="02000500000000000000" pitchFamily="2" charset="-78"/>
                  <a:ea typeface="GE Dinar One" panose="020A0503020102020204" pitchFamily="18" charset="-78"/>
                  <a:cs typeface="VIP Rawy Bold" panose="02000500000000000000" pitchFamily="2" charset="-78"/>
                </a:rPr>
                <a:t> </a:t>
              </a:r>
              <a:r>
                <a:rPr lang="ar-BH" sz="1600" dirty="0">
                  <a:solidFill>
                    <a:schemeClr val="bg1"/>
                  </a:solidFill>
                  <a:latin typeface="Arial Black" panose="020B0A04020102020204" pitchFamily="34" charset="0"/>
                  <a:ea typeface="GE Dinar One" panose="020A0503020102020204" pitchFamily="18" charset="-78"/>
                  <a:cs typeface="+mj-cs"/>
                </a:rPr>
                <a:t>هـ </a:t>
              </a:r>
              <a:r>
                <a:rPr lang="fr-FR" sz="1600" dirty="0">
                  <a:solidFill>
                    <a:schemeClr val="bg1"/>
                  </a:solidFill>
                  <a:latin typeface="Arial Black" panose="020B0A04020102020204" pitchFamily="34" charset="0"/>
                  <a:ea typeface="GE Dinar One" panose="020A0503020102020204" pitchFamily="18" charset="-78"/>
                  <a:cs typeface="+mj-cs"/>
                </a:rPr>
                <a:t> </a:t>
              </a:r>
              <a:endParaRPr lang="ar-DZ" sz="1600" dirty="0">
                <a:solidFill>
                  <a:schemeClr val="bg1"/>
                </a:solidFill>
                <a:latin typeface="Arial Black" panose="020B0A04020102020204" pitchFamily="34" charset="0"/>
                <a:ea typeface="GE Dinar One" panose="020A0503020102020204" pitchFamily="18" charset="-78"/>
                <a:cs typeface="+mj-cs"/>
              </a:endParaRPr>
            </a:p>
          </p:txBody>
        </p:sp>
        <p:pic>
          <p:nvPicPr>
            <p:cNvPr id="30" name="Image 685">
              <a:extLst>
                <a:ext uri="{FF2B5EF4-FFF2-40B4-BE49-F238E27FC236}">
                  <a16:creationId xmlns:a16="http://schemas.microsoft.com/office/drawing/2014/main" id="{C1C36ECC-7231-403D-A7A0-DAD1C5007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197" y="3907756"/>
              <a:ext cx="306960" cy="306960"/>
            </a:xfrm>
            <a:prstGeom prst="rect">
              <a:avLst/>
            </a:prstGeom>
          </p:spPr>
        </p:pic>
      </p:grpSp>
      <p:sp>
        <p:nvSpPr>
          <p:cNvPr id="31" name="52">
            <a:extLst>
              <a:ext uri="{FF2B5EF4-FFF2-40B4-BE49-F238E27FC236}">
                <a16:creationId xmlns:a16="http://schemas.microsoft.com/office/drawing/2014/main" id="{4A91BCFB-68A1-41ED-B1D0-899215A0918B}"/>
              </a:ext>
            </a:extLst>
          </p:cNvPr>
          <p:cNvSpPr/>
          <p:nvPr/>
        </p:nvSpPr>
        <p:spPr>
          <a:xfrm>
            <a:off x="1278332" y="1064469"/>
            <a:ext cx="8969123" cy="16158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7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إنترنت الأشياء في حياتنا</a:t>
            </a:r>
            <a:endParaRPr lang="fr-FR" altLang="ko-KR" sz="72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72805CB-925D-4B87-8769-93AB333152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1" y="223535"/>
            <a:ext cx="2040537" cy="840934"/>
          </a:xfrm>
          <a:prstGeom prst="rect">
            <a:avLst/>
          </a:prstGeom>
        </p:spPr>
      </p:pic>
      <p:sp>
        <p:nvSpPr>
          <p:cNvPr id="33" name="عنوان 1">
            <a:extLst>
              <a:ext uri="{FF2B5EF4-FFF2-40B4-BE49-F238E27FC236}">
                <a16:creationId xmlns:a16="http://schemas.microsoft.com/office/drawing/2014/main" id="{66EEB4F4-5C74-4E2F-90B9-28212CB5045C}"/>
              </a:ext>
            </a:extLst>
          </p:cNvPr>
          <p:cNvSpPr txBox="1">
            <a:spLocks/>
          </p:cNvSpPr>
          <p:nvPr/>
        </p:nvSpPr>
        <p:spPr>
          <a:xfrm>
            <a:off x="7920843" y="2885256"/>
            <a:ext cx="3457481" cy="59341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EG" sz="3600" b="1" dirty="0">
                <a:solidFill>
                  <a:schemeClr val="bg1"/>
                </a:solidFill>
                <a:latin typeface="(AH) Manal Black" pitchFamily="2" charset="-78"/>
                <a:cs typeface="(AH) Manal Black" pitchFamily="2" charset="-78"/>
              </a:rPr>
              <a:t>عدد الدروس:</a:t>
            </a:r>
            <a:r>
              <a:rPr lang="ar-SA" sz="4000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2</a:t>
            </a:r>
            <a:endParaRPr lang="ar-SA" sz="3600" b="1" dirty="0">
              <a:solidFill>
                <a:schemeClr val="bg1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4" name="عنوان 1">
            <a:extLst>
              <a:ext uri="{FF2B5EF4-FFF2-40B4-BE49-F238E27FC236}">
                <a16:creationId xmlns:a16="http://schemas.microsoft.com/office/drawing/2014/main" id="{71569296-0DE4-4CCE-8B7C-77E6789DA768}"/>
              </a:ext>
            </a:extLst>
          </p:cNvPr>
          <p:cNvSpPr txBox="1">
            <a:spLocks/>
          </p:cNvSpPr>
          <p:nvPr/>
        </p:nvSpPr>
        <p:spPr>
          <a:xfrm>
            <a:off x="5752019" y="3471409"/>
            <a:ext cx="5582731" cy="98443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EG" sz="3600" b="1" dirty="0">
                <a:solidFill>
                  <a:schemeClr val="bg1"/>
                </a:solidFill>
                <a:latin typeface="(AH) Manal Black" pitchFamily="2" charset="-78"/>
                <a:cs typeface="(AH) Manal Black" pitchFamily="2" charset="-78"/>
              </a:rPr>
              <a:t>عدد الحصص:</a:t>
            </a:r>
            <a:r>
              <a:rPr lang="ar-SA" sz="4000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6</a:t>
            </a:r>
            <a:endParaRPr lang="ar-SA" sz="3600" b="1" dirty="0">
              <a:solidFill>
                <a:schemeClr val="bg1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6" name="Oval 15">
            <a:extLst>
              <a:ext uri="{FF2B5EF4-FFF2-40B4-BE49-F238E27FC236}">
                <a16:creationId xmlns:a16="http://schemas.microsoft.com/office/drawing/2014/main" id="{61BAF920-EAC3-4231-91BD-26D1F493F59B}"/>
              </a:ext>
            </a:extLst>
          </p:cNvPr>
          <p:cNvSpPr/>
          <p:nvPr/>
        </p:nvSpPr>
        <p:spPr>
          <a:xfrm>
            <a:off x="3763547" y="3814702"/>
            <a:ext cx="757298" cy="757298"/>
          </a:xfrm>
          <a:prstGeom prst="ellipse">
            <a:avLst/>
          </a:prstGeom>
          <a:solidFill>
            <a:schemeClr val="accent5">
              <a:alpha val="1000"/>
            </a:schemeClr>
          </a:solidFill>
          <a:ln>
            <a:noFill/>
          </a:ln>
          <a:effectLst>
            <a:glow rad="1905000">
              <a:schemeClr val="accent4">
                <a:alpha val="4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D808AC38-9244-65C7-A21A-0563C645B38C}"/>
              </a:ext>
            </a:extLst>
          </p:cNvPr>
          <p:cNvSpPr/>
          <p:nvPr/>
        </p:nvSpPr>
        <p:spPr>
          <a:xfrm>
            <a:off x="-2329246" y="2536916"/>
            <a:ext cx="5946193" cy="5352498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87519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2A037FB9-E92D-4DB8-9336-0EEE7EC2FBE0}"/>
              </a:ext>
            </a:extLst>
          </p:cNvPr>
          <p:cNvSpPr/>
          <p:nvPr/>
        </p:nvSpPr>
        <p:spPr>
          <a:xfrm>
            <a:off x="1" y="0"/>
            <a:ext cx="12192000" cy="1319295"/>
          </a:xfrm>
          <a:prstGeom prst="rect">
            <a:avLst/>
          </a:prstGeom>
          <a:solidFill>
            <a:srgbClr val="4B3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1170"/>
              </a:solidFill>
            </a:endParaRPr>
          </a:p>
        </p:txBody>
      </p:sp>
      <p:sp>
        <p:nvSpPr>
          <p:cNvPr id="75" name="ZoneTexte 10">
            <a:extLst>
              <a:ext uri="{FF2B5EF4-FFF2-40B4-BE49-F238E27FC236}">
                <a16:creationId xmlns:a16="http://schemas.microsoft.com/office/drawing/2014/main" id="{6F6D001F-8483-480E-8966-6502ADC77AFD}"/>
              </a:ext>
            </a:extLst>
          </p:cNvPr>
          <p:cNvSpPr txBox="1"/>
          <p:nvPr/>
        </p:nvSpPr>
        <p:spPr>
          <a:xfrm>
            <a:off x="3434544" y="426361"/>
            <a:ext cx="492888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4000"/>
              </a:lnSpc>
              <a:spcAft>
                <a:spcPts val="800"/>
              </a:spcAft>
            </a:pPr>
            <a:r>
              <a:rPr lang="ar-SA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عناوين الدروس </a:t>
            </a:r>
          </a:p>
        </p:txBody>
      </p:sp>
      <p:grpSp>
        <p:nvGrpSpPr>
          <p:cNvPr id="3" name="Group 40">
            <a:extLst>
              <a:ext uri="{FF2B5EF4-FFF2-40B4-BE49-F238E27FC236}">
                <a16:creationId xmlns:a16="http://schemas.microsoft.com/office/drawing/2014/main" id="{0AEDABFA-2BD7-AA40-83FA-8A7A18A57F53}"/>
              </a:ext>
            </a:extLst>
          </p:cNvPr>
          <p:cNvGrpSpPr/>
          <p:nvPr/>
        </p:nvGrpSpPr>
        <p:grpSpPr>
          <a:xfrm>
            <a:off x="5916179" y="1806733"/>
            <a:ext cx="2138718" cy="3988361"/>
            <a:chOff x="6284730" y="1710901"/>
            <a:chExt cx="2557853" cy="4196958"/>
          </a:xfrm>
        </p:grpSpPr>
        <p:sp>
          <p:nvSpPr>
            <p:cNvPr id="4" name="Freeform 52">
              <a:extLst>
                <a:ext uri="{FF2B5EF4-FFF2-40B4-BE49-F238E27FC236}">
                  <a16:creationId xmlns:a16="http://schemas.microsoft.com/office/drawing/2014/main" id="{24161357-1179-597C-1DE7-E19984C7E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4B395E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6" name="Freeform 78">
              <a:extLst>
                <a:ext uri="{FF2B5EF4-FFF2-40B4-BE49-F238E27FC236}">
                  <a16:creationId xmlns:a16="http://schemas.microsoft.com/office/drawing/2014/main" id="{9700FE7A-D94E-5013-A084-E404A17B8178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7" name="Freeform 55">
              <a:extLst>
                <a:ext uri="{FF2B5EF4-FFF2-40B4-BE49-F238E27FC236}">
                  <a16:creationId xmlns:a16="http://schemas.microsoft.com/office/drawing/2014/main" id="{CD7AFF21-2706-3ED4-1468-A50174CEC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4B395E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" name="Freeform 54">
              <a:extLst>
                <a:ext uri="{FF2B5EF4-FFF2-40B4-BE49-F238E27FC236}">
                  <a16:creationId xmlns:a16="http://schemas.microsoft.com/office/drawing/2014/main" id="{4D119018-8165-8862-9B38-058E407F5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B395E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/>
            </a:p>
          </p:txBody>
        </p:sp>
        <p:sp>
          <p:nvSpPr>
            <p:cNvPr id="14" name="TextBox 88">
              <a:extLst>
                <a:ext uri="{FF2B5EF4-FFF2-40B4-BE49-F238E27FC236}">
                  <a16:creationId xmlns:a16="http://schemas.microsoft.com/office/drawing/2014/main" id="{64B61725-DBDA-304C-3D4F-0680A002C86B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80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15" name="任意形状 363">
              <a:extLst>
                <a:ext uri="{FF2B5EF4-FFF2-40B4-BE49-F238E27FC236}">
                  <a16:creationId xmlns:a16="http://schemas.microsoft.com/office/drawing/2014/main" id="{C7757346-E339-33D3-59D9-81785C420CD7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18" name="TextBox 101">
              <a:extLst>
                <a:ext uri="{FF2B5EF4-FFF2-40B4-BE49-F238E27FC236}">
                  <a16:creationId xmlns:a16="http://schemas.microsoft.com/office/drawing/2014/main" id="{38ECD5A7-35E9-D897-D49D-F344EA4F7F27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874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spcAft>
                  <a:spcPts val="800"/>
                </a:spcAft>
              </a:pPr>
              <a:r>
                <a:rPr lang="ar-SA" sz="2400" b="1" dirty="0">
                  <a:solidFill>
                    <a:srgbClr val="4B395E"/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الأول  </a:t>
              </a:r>
            </a:p>
          </p:txBody>
        </p:sp>
        <p:sp>
          <p:nvSpPr>
            <p:cNvPr id="27" name="TextBox 102">
              <a:extLst>
                <a:ext uri="{FF2B5EF4-FFF2-40B4-BE49-F238E27FC236}">
                  <a16:creationId xmlns:a16="http://schemas.microsoft.com/office/drawing/2014/main" id="{44DC6223-0CB8-E59A-6115-CBD9A6C0541E}"/>
                </a:ext>
              </a:extLst>
            </p:cNvPr>
            <p:cNvSpPr txBox="1"/>
            <p:nvPr/>
          </p:nvSpPr>
          <p:spPr>
            <a:xfrm>
              <a:off x="6284730" y="4015867"/>
              <a:ext cx="2517686" cy="49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1800" b="1" dirty="0"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منصة إنترنت الأشياء </a:t>
              </a:r>
              <a:endPara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grpSp>
        <p:nvGrpSpPr>
          <p:cNvPr id="46" name="Group 40">
            <a:extLst>
              <a:ext uri="{FF2B5EF4-FFF2-40B4-BE49-F238E27FC236}">
                <a16:creationId xmlns:a16="http://schemas.microsoft.com/office/drawing/2014/main" id="{8F984572-8205-4387-8D23-9905364A103A}"/>
              </a:ext>
            </a:extLst>
          </p:cNvPr>
          <p:cNvGrpSpPr/>
          <p:nvPr/>
        </p:nvGrpSpPr>
        <p:grpSpPr>
          <a:xfrm>
            <a:off x="3481278" y="1837762"/>
            <a:ext cx="2150372" cy="3988361"/>
            <a:chOff x="6298910" y="1710901"/>
            <a:chExt cx="2571791" cy="4196958"/>
          </a:xfrm>
        </p:grpSpPr>
        <p:sp>
          <p:nvSpPr>
            <p:cNvPr id="47" name="Freeform 52">
              <a:extLst>
                <a:ext uri="{FF2B5EF4-FFF2-40B4-BE49-F238E27FC236}">
                  <a16:creationId xmlns:a16="http://schemas.microsoft.com/office/drawing/2014/main" id="{A1CDE3AC-4DFB-4BF0-AED9-929D1E505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4B395E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48" name="Freeform 78">
              <a:extLst>
                <a:ext uri="{FF2B5EF4-FFF2-40B4-BE49-F238E27FC236}">
                  <a16:creationId xmlns:a16="http://schemas.microsoft.com/office/drawing/2014/main" id="{A808EDF1-093D-42D0-B978-37B2240B77BD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49" name="Freeform 55">
              <a:extLst>
                <a:ext uri="{FF2B5EF4-FFF2-40B4-BE49-F238E27FC236}">
                  <a16:creationId xmlns:a16="http://schemas.microsoft.com/office/drawing/2014/main" id="{C31948ED-AC4F-47A1-B3E3-65BEDECAF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4B395E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50" name="Freeform 54">
              <a:extLst>
                <a:ext uri="{FF2B5EF4-FFF2-40B4-BE49-F238E27FC236}">
                  <a16:creationId xmlns:a16="http://schemas.microsoft.com/office/drawing/2014/main" id="{BAFF5ACD-615C-418D-B311-F33F2A8E8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B395E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/>
            </a:p>
          </p:txBody>
        </p:sp>
        <p:sp>
          <p:nvSpPr>
            <p:cNvPr id="51" name="TextBox 88">
              <a:extLst>
                <a:ext uri="{FF2B5EF4-FFF2-40B4-BE49-F238E27FC236}">
                  <a16:creationId xmlns:a16="http://schemas.microsoft.com/office/drawing/2014/main" id="{61CD13C3-A5BF-4DF7-8DB5-F9D5DC182042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801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2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52" name="任意形状 363">
              <a:extLst>
                <a:ext uri="{FF2B5EF4-FFF2-40B4-BE49-F238E27FC236}">
                  <a16:creationId xmlns:a16="http://schemas.microsoft.com/office/drawing/2014/main" id="{3AD45601-BB87-4E7A-BD82-7216F167943A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54" name="TextBox 101">
              <a:extLst>
                <a:ext uri="{FF2B5EF4-FFF2-40B4-BE49-F238E27FC236}">
                  <a16:creationId xmlns:a16="http://schemas.microsoft.com/office/drawing/2014/main" id="{550D8BB2-F372-4A98-97C9-39F6AE9C744D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874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spcAft>
                  <a:spcPts val="800"/>
                </a:spcAft>
              </a:pPr>
              <a:r>
                <a:rPr lang="ar-SA" sz="2400" b="1" dirty="0">
                  <a:solidFill>
                    <a:srgbClr val="4B395E"/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الثاني </a:t>
              </a:r>
            </a:p>
          </p:txBody>
        </p:sp>
        <p:sp>
          <p:nvSpPr>
            <p:cNvPr id="55" name="TextBox 102">
              <a:extLst>
                <a:ext uri="{FF2B5EF4-FFF2-40B4-BE49-F238E27FC236}">
                  <a16:creationId xmlns:a16="http://schemas.microsoft.com/office/drawing/2014/main" id="{71F66B47-7297-4887-9CA8-892334F0AABE}"/>
                </a:ext>
              </a:extLst>
            </p:cNvPr>
            <p:cNvSpPr txBox="1"/>
            <p:nvPr/>
          </p:nvSpPr>
          <p:spPr>
            <a:xfrm>
              <a:off x="6312848" y="4024834"/>
              <a:ext cx="2557853" cy="935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1800" b="1" dirty="0"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تطبيقات وتحديات إنترنت الأشياء</a:t>
              </a:r>
              <a:endPara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7672418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0EAA646A-A1D8-4336-A2B2-F758E0BF4A06}"/>
              </a:ext>
            </a:extLst>
          </p:cNvPr>
          <p:cNvSpPr/>
          <p:nvPr/>
        </p:nvSpPr>
        <p:spPr>
          <a:xfrm>
            <a:off x="1103243" y="1179615"/>
            <a:ext cx="10446026" cy="51782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solidFill>
                  <a:srgbClr val="4B395E"/>
                </a:solidFill>
                <a:latin typeface="RB" panose="00000500000000000000" pitchFamily="2" charset="-78"/>
                <a:cs typeface="RB" panose="00000500000000000000" pitchFamily="2" charset="-78"/>
              </a:rPr>
              <a:t>يتعرّف على مفاهيم طبقة الحوسبة السحابية والضبابية والطرفية لتطبيقات إنترنت الأشياء.</a:t>
            </a:r>
            <a:endParaRPr lang="en-US" b="1" dirty="0">
              <a:solidFill>
                <a:srgbClr val="4B395E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solidFill>
                  <a:srgbClr val="4B395E"/>
                </a:solidFill>
                <a:latin typeface="RB" panose="00000500000000000000" pitchFamily="2" charset="-78"/>
                <a:cs typeface="RB" panose="00000500000000000000" pitchFamily="2" charset="-78"/>
              </a:rPr>
              <a:t>يصف المُمكِّنات الرئيسة لأنظمة إنترنت الأشياء.</a:t>
            </a:r>
            <a:endParaRPr lang="en-US" b="1" dirty="0">
              <a:solidFill>
                <a:srgbClr val="4B395E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solidFill>
                  <a:srgbClr val="4B395E"/>
                </a:solidFill>
                <a:latin typeface="RB" panose="00000500000000000000" pitchFamily="2" charset="-78"/>
                <a:cs typeface="RB" panose="00000500000000000000" pitchFamily="2" charset="-78"/>
              </a:rPr>
              <a:t>يتعرّف على بروتوكولات الشبكات والتقنيات التي تُشكِّل بُنية الاتصالات لإنترنت الأشياء.</a:t>
            </a:r>
            <a:endParaRPr lang="en-US" b="1" dirty="0">
              <a:solidFill>
                <a:srgbClr val="4B395E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solidFill>
                  <a:srgbClr val="4B395E"/>
                </a:solidFill>
                <a:latin typeface="RB" panose="00000500000000000000" pitchFamily="2" charset="-78"/>
                <a:cs typeface="RB" panose="00000500000000000000" pitchFamily="2" charset="-78"/>
              </a:rPr>
              <a:t>يصنّف التطبيقات الرئيسة لحلول إنترنت الأشياء.</a:t>
            </a:r>
            <a:endParaRPr lang="en-US" b="1" dirty="0">
              <a:solidFill>
                <a:srgbClr val="4B395E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solidFill>
                  <a:srgbClr val="4B395E"/>
                </a:solidFill>
                <a:latin typeface="RB" panose="00000500000000000000" pitchFamily="2" charset="-78"/>
                <a:cs typeface="RB" panose="00000500000000000000" pitchFamily="2" charset="-78"/>
              </a:rPr>
              <a:t>يتعرّف على أهمية إنترنت الأشياء في المستقبل القريب.</a:t>
            </a:r>
            <a:endParaRPr lang="en-US" b="1" dirty="0">
              <a:solidFill>
                <a:srgbClr val="4B395E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solidFill>
                  <a:srgbClr val="4B395E"/>
                </a:solidFill>
                <a:latin typeface="RB" panose="00000500000000000000" pitchFamily="2" charset="-78"/>
                <a:cs typeface="RB" panose="00000500000000000000" pitchFamily="2" charset="-78"/>
              </a:rPr>
              <a:t>يحدّد المخاطر الأمنية لأنظمة إنترنت الأشياء المُعقَّدة.</a:t>
            </a:r>
            <a:endParaRPr lang="en-US" b="1" dirty="0">
              <a:solidFill>
                <a:srgbClr val="4B395E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solidFill>
                  <a:srgbClr val="4B395E"/>
                </a:solidFill>
                <a:latin typeface="RB" panose="00000500000000000000" pitchFamily="2" charset="-78"/>
                <a:cs typeface="RB" panose="00000500000000000000" pitchFamily="2" charset="-78"/>
              </a:rPr>
              <a:t>يتعرّف على التحديات التقنية لأنظمة إنترنت الأشياء.</a:t>
            </a:r>
            <a:endParaRPr lang="en-US" b="1" dirty="0">
              <a:solidFill>
                <a:srgbClr val="4B395E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solidFill>
                  <a:srgbClr val="4B395E"/>
                </a:solidFill>
                <a:latin typeface="RB" panose="00000500000000000000" pitchFamily="2" charset="-78"/>
                <a:cs typeface="RB" panose="00000500000000000000" pitchFamily="2" charset="-78"/>
              </a:rPr>
              <a:t>يتعرّف على مفاهيم الرقابة والتنظيم لتطبيقات إنترنت الأشياء.</a:t>
            </a:r>
            <a:endParaRPr lang="en-US" b="1" dirty="0">
              <a:solidFill>
                <a:srgbClr val="4B395E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5" name="ZoneTexte 10">
            <a:extLst>
              <a:ext uri="{FF2B5EF4-FFF2-40B4-BE49-F238E27FC236}">
                <a16:creationId xmlns:a16="http://schemas.microsoft.com/office/drawing/2014/main" id="{45F27631-AA16-710F-207F-C157B179FBB4}"/>
              </a:ext>
            </a:extLst>
          </p:cNvPr>
          <p:cNvSpPr txBox="1"/>
          <p:nvPr/>
        </p:nvSpPr>
        <p:spPr>
          <a:xfrm>
            <a:off x="3024595" y="500097"/>
            <a:ext cx="4179914" cy="61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  <a:spcAft>
                <a:spcPts val="800"/>
              </a:spcAft>
            </a:pPr>
            <a:r>
              <a:rPr lang="ar-SA" sz="3600" b="1" dirty="0">
                <a:solidFill>
                  <a:srgbClr val="4B395E"/>
                </a:solidFill>
                <a:effectLst>
                  <a:outerShdw blurRad="50800" sx="1000" sy="1000" algn="ctr" rotWithShape="0">
                    <a:srgbClr val="000000"/>
                  </a:outerShdw>
                </a:effectLst>
                <a:latin typeface="RB" panose="00000500000000000000" pitchFamily="2" charset="-78"/>
                <a:ea typeface="GE Dinar One" panose="020A0503020102020204" pitchFamily="18" charset="-78"/>
                <a:cs typeface="RB" panose="00000500000000000000" pitchFamily="2" charset="-78"/>
              </a:rPr>
              <a:t>أهداف الوحدة</a:t>
            </a:r>
            <a:r>
              <a:rPr lang="ar-EG" sz="3600" b="1" dirty="0">
                <a:solidFill>
                  <a:srgbClr val="4B395E"/>
                </a:solidFill>
                <a:effectLst>
                  <a:outerShdw blurRad="50800" sx="1000" sy="1000" algn="ctr" rotWithShape="0">
                    <a:srgbClr val="000000"/>
                  </a:outerShdw>
                </a:effectLst>
                <a:latin typeface="RB" panose="00000500000000000000" pitchFamily="2" charset="-78"/>
                <a:ea typeface="GE Dinar One" panose="020A0503020102020204" pitchFamily="18" charset="-78"/>
                <a:cs typeface="RB" panose="00000500000000000000" pitchFamily="2" charset="-78"/>
              </a:rPr>
              <a:t> الثانية</a:t>
            </a:r>
            <a:endParaRPr lang="ar-SA" sz="3600" b="1" dirty="0">
              <a:solidFill>
                <a:srgbClr val="4B395E"/>
              </a:solidFill>
              <a:effectLst>
                <a:outerShdw blurRad="50800" sx="1000" sy="1000" algn="ctr" rotWithShape="0">
                  <a:srgbClr val="000000"/>
                </a:outerShdw>
              </a:effectLst>
              <a:latin typeface="RB" panose="00000500000000000000" pitchFamily="2" charset="-78"/>
              <a:ea typeface="GE Dinar One" panose="020A0503020102020204" pitchFamily="18" charset="-78"/>
              <a:cs typeface="RB" panose="00000500000000000000" pitchFamily="2" charset="-78"/>
            </a:endParaRPr>
          </a:p>
        </p:txBody>
      </p:sp>
      <p:sp>
        <p:nvSpPr>
          <p:cNvPr id="95" name="Freeform 13"/>
          <p:cNvSpPr>
            <a:spLocks/>
          </p:cNvSpPr>
          <p:nvPr/>
        </p:nvSpPr>
        <p:spPr bwMode="auto">
          <a:xfrm flipH="1">
            <a:off x="0" y="4813624"/>
            <a:ext cx="3680256" cy="2044377"/>
          </a:xfrm>
          <a:custGeom>
            <a:avLst/>
            <a:gdLst>
              <a:gd name="T0" fmla="*/ 1574 w 1973"/>
              <a:gd name="T1" fmla="*/ 567 h 1440"/>
              <a:gd name="T2" fmla="*/ 986 w 1973"/>
              <a:gd name="T3" fmla="*/ 972 h 1440"/>
              <a:gd name="T4" fmla="*/ 0 w 1973"/>
              <a:gd name="T5" fmla="*/ 1440 h 1440"/>
              <a:gd name="T6" fmla="*/ 1973 w 1973"/>
              <a:gd name="T7" fmla="*/ 1440 h 1440"/>
              <a:gd name="T8" fmla="*/ 1973 w 1973"/>
              <a:gd name="T9" fmla="*/ 0 h 1440"/>
              <a:gd name="T10" fmla="*/ 1574 w 1973"/>
              <a:gd name="T11" fmla="*/ 567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3" h="1440">
                <a:moveTo>
                  <a:pt x="1574" y="567"/>
                </a:moveTo>
                <a:cubicBezTo>
                  <a:pt x="1189" y="592"/>
                  <a:pt x="1234" y="936"/>
                  <a:pt x="986" y="972"/>
                </a:cubicBezTo>
                <a:cubicBezTo>
                  <a:pt x="739" y="1007"/>
                  <a:pt x="81" y="865"/>
                  <a:pt x="0" y="1440"/>
                </a:cubicBezTo>
                <a:cubicBezTo>
                  <a:pt x="1973" y="1440"/>
                  <a:pt x="1973" y="1440"/>
                  <a:pt x="1973" y="1440"/>
                </a:cubicBezTo>
                <a:cubicBezTo>
                  <a:pt x="1973" y="0"/>
                  <a:pt x="1973" y="0"/>
                  <a:pt x="1973" y="0"/>
                </a:cubicBezTo>
                <a:cubicBezTo>
                  <a:pt x="1973" y="0"/>
                  <a:pt x="1905" y="545"/>
                  <a:pt x="1574" y="567"/>
                </a:cubicBezTo>
                <a:close/>
              </a:path>
            </a:pathLst>
          </a:custGeom>
          <a:solidFill>
            <a:srgbClr val="4B39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600" dirty="0"/>
          </a:p>
        </p:txBody>
      </p:sp>
      <p:sp>
        <p:nvSpPr>
          <p:cNvPr id="96" name="Freeform 13"/>
          <p:cNvSpPr>
            <a:spLocks/>
          </p:cNvSpPr>
          <p:nvPr/>
        </p:nvSpPr>
        <p:spPr bwMode="auto">
          <a:xfrm flipV="1">
            <a:off x="8269357" y="0"/>
            <a:ext cx="3922643" cy="2236303"/>
          </a:xfrm>
          <a:custGeom>
            <a:avLst/>
            <a:gdLst>
              <a:gd name="T0" fmla="*/ 1574 w 1973"/>
              <a:gd name="T1" fmla="*/ 567 h 1440"/>
              <a:gd name="T2" fmla="*/ 986 w 1973"/>
              <a:gd name="T3" fmla="*/ 972 h 1440"/>
              <a:gd name="T4" fmla="*/ 0 w 1973"/>
              <a:gd name="T5" fmla="*/ 1440 h 1440"/>
              <a:gd name="T6" fmla="*/ 1973 w 1973"/>
              <a:gd name="T7" fmla="*/ 1440 h 1440"/>
              <a:gd name="T8" fmla="*/ 1973 w 1973"/>
              <a:gd name="T9" fmla="*/ 0 h 1440"/>
              <a:gd name="T10" fmla="*/ 1574 w 1973"/>
              <a:gd name="T11" fmla="*/ 567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3" h="1440">
                <a:moveTo>
                  <a:pt x="1574" y="567"/>
                </a:moveTo>
                <a:cubicBezTo>
                  <a:pt x="1189" y="592"/>
                  <a:pt x="1234" y="936"/>
                  <a:pt x="986" y="972"/>
                </a:cubicBezTo>
                <a:cubicBezTo>
                  <a:pt x="739" y="1007"/>
                  <a:pt x="81" y="865"/>
                  <a:pt x="0" y="1440"/>
                </a:cubicBezTo>
                <a:cubicBezTo>
                  <a:pt x="1973" y="1440"/>
                  <a:pt x="1973" y="1440"/>
                  <a:pt x="1973" y="1440"/>
                </a:cubicBezTo>
                <a:cubicBezTo>
                  <a:pt x="1973" y="0"/>
                  <a:pt x="1973" y="0"/>
                  <a:pt x="1973" y="0"/>
                </a:cubicBezTo>
                <a:cubicBezTo>
                  <a:pt x="1973" y="0"/>
                  <a:pt x="1905" y="545"/>
                  <a:pt x="1574" y="567"/>
                </a:cubicBezTo>
                <a:close/>
              </a:path>
            </a:pathLst>
          </a:custGeom>
          <a:solidFill>
            <a:srgbClr val="4B39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358271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عنصر نائب للصورة 6">
            <a:extLst>
              <a:ext uri="{FF2B5EF4-FFF2-40B4-BE49-F238E27FC236}">
                <a16:creationId xmlns:a16="http://schemas.microsoft.com/office/drawing/2014/main" id="{A4AD60BB-7AD6-493A-9581-2338218C2F6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4" r="15214"/>
          <a:stretch/>
        </p:blipFill>
        <p:spPr>
          <a:xfrm>
            <a:off x="600821" y="101460"/>
            <a:ext cx="4082008" cy="5867256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80A3D6C-C5BB-3342-A9A3-D96BCFEA12C0}"/>
              </a:ext>
            </a:extLst>
          </p:cNvPr>
          <p:cNvSpPr/>
          <p:nvPr/>
        </p:nvSpPr>
        <p:spPr>
          <a:xfrm>
            <a:off x="4374570" y="2165344"/>
            <a:ext cx="7817430" cy="244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grpSp>
        <p:nvGrpSpPr>
          <p:cNvPr id="26" name="Groupe 674">
            <a:extLst>
              <a:ext uri="{FF2B5EF4-FFF2-40B4-BE49-F238E27FC236}">
                <a16:creationId xmlns:a16="http://schemas.microsoft.com/office/drawing/2014/main" id="{41559833-10C0-4CA4-BFAC-8B7080BD3725}"/>
              </a:ext>
            </a:extLst>
          </p:cNvPr>
          <p:cNvGrpSpPr/>
          <p:nvPr/>
        </p:nvGrpSpPr>
        <p:grpSpPr>
          <a:xfrm>
            <a:off x="834363" y="6097125"/>
            <a:ext cx="3540207" cy="580103"/>
            <a:chOff x="8081522" y="3771185"/>
            <a:chExt cx="3540207" cy="580103"/>
          </a:xfrm>
        </p:grpSpPr>
        <p:sp>
          <p:nvSpPr>
            <p:cNvPr id="27" name="Rectangle : coins arrondis 675">
              <a:extLst>
                <a:ext uri="{FF2B5EF4-FFF2-40B4-BE49-F238E27FC236}">
                  <a16:creationId xmlns:a16="http://schemas.microsoft.com/office/drawing/2014/main" id="{4689600D-FBB9-49B7-A1A2-506E2BF8027F}"/>
                </a:ext>
              </a:extLst>
            </p:cNvPr>
            <p:cNvSpPr/>
            <p:nvPr/>
          </p:nvSpPr>
          <p:spPr>
            <a:xfrm>
              <a:off x="11041626" y="3771185"/>
              <a:ext cx="580103" cy="580103"/>
            </a:xfrm>
            <a:prstGeom prst="roundRect">
              <a:avLst>
                <a:gd name="adj" fmla="val 1158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88900" dir="8100000" sx="105000" sy="10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 : coins arrondis 676">
              <a:extLst>
                <a:ext uri="{FF2B5EF4-FFF2-40B4-BE49-F238E27FC236}">
                  <a16:creationId xmlns:a16="http://schemas.microsoft.com/office/drawing/2014/main" id="{8491249F-E458-4FA4-83F9-C571022FB0AA}"/>
                </a:ext>
              </a:extLst>
            </p:cNvPr>
            <p:cNvSpPr/>
            <p:nvPr/>
          </p:nvSpPr>
          <p:spPr>
            <a:xfrm>
              <a:off x="8130540" y="3823173"/>
              <a:ext cx="3147061" cy="476127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ZoneTexte 677">
              <a:extLst>
                <a:ext uri="{FF2B5EF4-FFF2-40B4-BE49-F238E27FC236}">
                  <a16:creationId xmlns:a16="http://schemas.microsoft.com/office/drawing/2014/main" id="{6F10195C-F9BA-45E4-A7B1-AECE5847FEAC}"/>
                </a:ext>
              </a:extLst>
            </p:cNvPr>
            <p:cNvSpPr txBox="1"/>
            <p:nvPr/>
          </p:nvSpPr>
          <p:spPr>
            <a:xfrm>
              <a:off x="8081522" y="3862499"/>
              <a:ext cx="28528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Low" rtl="1"/>
              <a:r>
                <a:rPr lang="ar-DZ" sz="2000" dirty="0">
                  <a:solidFill>
                    <a:schemeClr val="bg1"/>
                  </a:solidFill>
                  <a:cs typeface="+mj-cs"/>
                </a:rPr>
                <a:t>من مقرر </a:t>
              </a:r>
              <a:r>
                <a:rPr lang="ar-SA" sz="2000" dirty="0">
                  <a:solidFill>
                    <a:schemeClr val="bg1"/>
                  </a:solidFill>
                  <a:cs typeface="+mj-cs"/>
                </a:rPr>
                <a:t>إنترنت الأشياء</a:t>
              </a:r>
              <a:endParaRPr lang="ar-DZ" sz="2000" dirty="0">
                <a:solidFill>
                  <a:schemeClr val="bg1"/>
                </a:solidFill>
                <a:cs typeface="+mj-cs"/>
              </a:endParaRPr>
            </a:p>
          </p:txBody>
        </p:sp>
        <p:pic>
          <p:nvPicPr>
            <p:cNvPr id="42" name="Image 678">
              <a:extLst>
                <a:ext uri="{FF2B5EF4-FFF2-40B4-BE49-F238E27FC236}">
                  <a16:creationId xmlns:a16="http://schemas.microsoft.com/office/drawing/2014/main" id="{7D63815E-7AAE-40E4-A21B-8DF7D0B18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197" y="3907756"/>
              <a:ext cx="306960" cy="306960"/>
            </a:xfrm>
            <a:prstGeom prst="rect">
              <a:avLst/>
            </a:prstGeom>
          </p:spPr>
        </p:pic>
      </p:grpSp>
      <p:sp>
        <p:nvSpPr>
          <p:cNvPr id="43" name="ZoneTexte 679">
            <a:extLst>
              <a:ext uri="{FF2B5EF4-FFF2-40B4-BE49-F238E27FC236}">
                <a16:creationId xmlns:a16="http://schemas.microsoft.com/office/drawing/2014/main" id="{22EBD7C5-B8DB-485F-BE72-5D6CC84EEE20}"/>
              </a:ext>
            </a:extLst>
          </p:cNvPr>
          <p:cNvSpPr txBox="1"/>
          <p:nvPr/>
        </p:nvSpPr>
        <p:spPr>
          <a:xfrm>
            <a:off x="8315657" y="1241942"/>
            <a:ext cx="3135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  <a:effectLst/>
                <a:latin typeface="Frutiger LT Arabic 45 Light" panose="01000000000000000000" pitchFamily="2" charset="-78"/>
                <a:ea typeface="Calibri" panose="020F0502020204030204" pitchFamily="34" charset="0"/>
                <a:cs typeface="Frutiger LT Arabic 45 Light" panose="01000000000000000000" pitchFamily="2" charset="-78"/>
              </a:rPr>
              <a:t>الوحدة </a:t>
            </a:r>
            <a:r>
              <a:rPr lang="ar-DZ" sz="3600" b="1" dirty="0">
                <a:solidFill>
                  <a:schemeClr val="bg1"/>
                </a:solidFill>
                <a:effectLst/>
                <a:latin typeface="Frutiger LT Arabic 45 Light" panose="01000000000000000000" pitchFamily="2" charset="-78"/>
                <a:ea typeface="Calibri" panose="020F0502020204030204" pitchFamily="34" charset="0"/>
                <a:cs typeface="Frutiger LT Arabic 45 Light" panose="01000000000000000000" pitchFamily="2" charset="-78"/>
              </a:rPr>
              <a:t>الثالثة</a:t>
            </a:r>
            <a:endParaRPr lang="ar-SA" sz="3600" b="1" dirty="0">
              <a:solidFill>
                <a:schemeClr val="bg1"/>
              </a:solidFill>
              <a:effectLst/>
              <a:latin typeface="Frutiger LT Arabic 45 Light" panose="01000000000000000000" pitchFamily="2" charset="-78"/>
              <a:ea typeface="Calibri" panose="020F0502020204030204" pitchFamily="34" charset="0"/>
              <a:cs typeface="Frutiger LT Arabic 45 Light" panose="01000000000000000000" pitchFamily="2" charset="-78"/>
            </a:endParaRPr>
          </a:p>
        </p:txBody>
      </p:sp>
      <p:sp>
        <p:nvSpPr>
          <p:cNvPr id="45" name="ZoneTexte 680">
            <a:extLst>
              <a:ext uri="{FF2B5EF4-FFF2-40B4-BE49-F238E27FC236}">
                <a16:creationId xmlns:a16="http://schemas.microsoft.com/office/drawing/2014/main" id="{1FF83E4C-4AC3-417A-9E1D-48C05232D5B4}"/>
              </a:ext>
            </a:extLst>
          </p:cNvPr>
          <p:cNvSpPr txBox="1"/>
          <p:nvPr/>
        </p:nvSpPr>
        <p:spPr>
          <a:xfrm>
            <a:off x="4984587" y="2668108"/>
            <a:ext cx="7169805" cy="1569660"/>
          </a:xfrm>
          <a:prstGeom prst="rect">
            <a:avLst/>
          </a:prstGeom>
          <a:noFill/>
          <a:effectLst>
            <a:outerShdw blurRad="50800" dist="889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rtl="1"/>
            <a:r>
              <a:rPr lang="ar-SA" sz="4800" b="1" i="0" u="none" strike="noStrike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Frutiger LT Arabic 45 Light" panose="01000000000000000000" pitchFamily="2" charset="-78"/>
                <a:cs typeface="Frutiger LT Arabic 45 Light" panose="01000000000000000000" pitchFamily="2" charset="-78"/>
              </a:rPr>
              <a:t>إنشاء تطبيقات إنترنت الأشياء باستخدام الأردوينو</a:t>
            </a:r>
            <a:endParaRPr lang="ar-SA" sz="9600" b="1" dirty="0">
              <a:solidFill>
                <a:schemeClr val="accent4">
                  <a:lumMod val="60000"/>
                  <a:lumOff val="40000"/>
                </a:schemeClr>
              </a:solidFill>
              <a:latin typeface="Frutiger LT Arabic 45 Light" panose="01000000000000000000" pitchFamily="2" charset="-78"/>
              <a:ea typeface="Calibri" panose="020F0502020204030204" pitchFamily="34" charset="0"/>
              <a:cs typeface="Frutiger LT Arabic 45 Light" panose="01000000000000000000" pitchFamily="2" charset="-78"/>
            </a:endParaRPr>
          </a:p>
        </p:txBody>
      </p:sp>
      <p:grpSp>
        <p:nvGrpSpPr>
          <p:cNvPr id="46" name="Groupe 681">
            <a:extLst>
              <a:ext uri="{FF2B5EF4-FFF2-40B4-BE49-F238E27FC236}">
                <a16:creationId xmlns:a16="http://schemas.microsoft.com/office/drawing/2014/main" id="{00BABD1C-18B7-449B-8FDE-90A97E6663DF}"/>
              </a:ext>
            </a:extLst>
          </p:cNvPr>
          <p:cNvGrpSpPr/>
          <p:nvPr/>
        </p:nvGrpSpPr>
        <p:grpSpPr>
          <a:xfrm>
            <a:off x="7704348" y="6097125"/>
            <a:ext cx="3854080" cy="580103"/>
            <a:chOff x="7767649" y="3771185"/>
            <a:chExt cx="3854080" cy="580103"/>
          </a:xfrm>
        </p:grpSpPr>
        <p:sp>
          <p:nvSpPr>
            <p:cNvPr id="47" name="Rectangle : coins arrondis 682">
              <a:extLst>
                <a:ext uri="{FF2B5EF4-FFF2-40B4-BE49-F238E27FC236}">
                  <a16:creationId xmlns:a16="http://schemas.microsoft.com/office/drawing/2014/main" id="{7F3EFE0A-8D17-4158-9681-6D71985A4263}"/>
                </a:ext>
              </a:extLst>
            </p:cNvPr>
            <p:cNvSpPr/>
            <p:nvPr/>
          </p:nvSpPr>
          <p:spPr>
            <a:xfrm>
              <a:off x="11041626" y="3771185"/>
              <a:ext cx="580103" cy="580103"/>
            </a:xfrm>
            <a:prstGeom prst="roundRect">
              <a:avLst>
                <a:gd name="adj" fmla="val 1158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88900" dir="8100000" sx="105000" sy="10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 : coins arrondis 683">
              <a:extLst>
                <a:ext uri="{FF2B5EF4-FFF2-40B4-BE49-F238E27FC236}">
                  <a16:creationId xmlns:a16="http://schemas.microsoft.com/office/drawing/2014/main" id="{FEA426F5-2588-41A8-A77E-B4F44F0892CD}"/>
                </a:ext>
              </a:extLst>
            </p:cNvPr>
            <p:cNvSpPr/>
            <p:nvPr/>
          </p:nvSpPr>
          <p:spPr>
            <a:xfrm>
              <a:off x="7767650" y="3823173"/>
              <a:ext cx="3509952" cy="476127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ZoneTexte 684">
              <a:extLst>
                <a:ext uri="{FF2B5EF4-FFF2-40B4-BE49-F238E27FC236}">
                  <a16:creationId xmlns:a16="http://schemas.microsoft.com/office/drawing/2014/main" id="{23E0B1B3-970E-49D7-B416-C87BA18B35D0}"/>
                </a:ext>
              </a:extLst>
            </p:cNvPr>
            <p:cNvSpPr txBox="1"/>
            <p:nvPr/>
          </p:nvSpPr>
          <p:spPr>
            <a:xfrm>
              <a:off x="7767649" y="3861181"/>
              <a:ext cx="32157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b="1" dirty="0">
                  <a:solidFill>
                    <a:schemeClr val="bg1"/>
                  </a:solidFill>
                  <a:latin typeface="Frutiger LT Arabic 45 Light" panose="01000000000000000000" pitchFamily="2" charset="-78"/>
                  <a:cs typeface="Frutiger LT Arabic 45 Light" panose="01000000000000000000" pitchFamily="2" charset="-78"/>
                </a:rPr>
                <a:t>الفصل الدراسي ال</a:t>
              </a:r>
              <a:r>
                <a:rPr lang="ar-SA" b="1" dirty="0">
                  <a:solidFill>
                    <a:schemeClr val="bg1"/>
                  </a:solidFill>
                  <a:latin typeface="Frutiger LT Arabic 45 Light" panose="01000000000000000000" pitchFamily="2" charset="-78"/>
                  <a:cs typeface="Frutiger LT Arabic 45 Light" panose="01000000000000000000" pitchFamily="2" charset="-78"/>
                </a:rPr>
                <a:t>ثاني</a:t>
              </a:r>
              <a:r>
                <a:rPr lang="ar-DZ" b="1" dirty="0">
                  <a:solidFill>
                    <a:schemeClr val="bg1"/>
                  </a:solidFill>
                  <a:latin typeface="Frutiger LT Arabic 45 Light" panose="01000000000000000000" pitchFamily="2" charset="-78"/>
                  <a:cs typeface="Frutiger LT Arabic 45 Light" panose="01000000000000000000" pitchFamily="2" charset="-78"/>
                </a:rPr>
                <a:t> </a:t>
              </a:r>
              <a:r>
                <a:rPr lang="ar-DZ" sz="2000" b="1" spc="300" dirty="0">
                  <a:solidFill>
                    <a:schemeClr val="bg1"/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1446</a:t>
              </a:r>
              <a:r>
                <a:rPr lang="ar-DZ" b="1" dirty="0">
                  <a:solidFill>
                    <a:schemeClr val="bg1"/>
                  </a:solidFill>
                  <a:latin typeface="Frutiger LT Arabic 45 Light" panose="01000000000000000000" pitchFamily="2" charset="-78"/>
                  <a:cs typeface="Frutiger LT Arabic 45 Light" panose="01000000000000000000" pitchFamily="2" charset="-78"/>
                </a:rPr>
                <a:t> هـ</a:t>
              </a:r>
            </a:p>
          </p:txBody>
        </p:sp>
        <p:pic>
          <p:nvPicPr>
            <p:cNvPr id="50" name="Image 685">
              <a:extLst>
                <a:ext uri="{FF2B5EF4-FFF2-40B4-BE49-F238E27FC236}">
                  <a16:creationId xmlns:a16="http://schemas.microsoft.com/office/drawing/2014/main" id="{451F4C84-A87A-4AC8-B1FB-80EDDF771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197" y="3907756"/>
              <a:ext cx="306960" cy="306960"/>
            </a:xfrm>
            <a:prstGeom prst="rect">
              <a:avLst/>
            </a:prstGeom>
          </p:spPr>
        </p:pic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7338D49A-C5C2-45DC-9071-461F75183020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63" y="261002"/>
            <a:ext cx="1054894" cy="434737"/>
          </a:xfrm>
          <a:prstGeom prst="rect">
            <a:avLst/>
          </a:prstGeom>
        </p:spPr>
      </p:pic>
      <p:sp>
        <p:nvSpPr>
          <p:cNvPr id="34" name="عنوان 1">
            <a:extLst>
              <a:ext uri="{FF2B5EF4-FFF2-40B4-BE49-F238E27FC236}">
                <a16:creationId xmlns:a16="http://schemas.microsoft.com/office/drawing/2014/main" id="{50DA16FF-68CB-45FF-B9AD-3C5D0CCF9B25}"/>
              </a:ext>
            </a:extLst>
          </p:cNvPr>
          <p:cNvSpPr txBox="1">
            <a:spLocks/>
          </p:cNvSpPr>
          <p:nvPr/>
        </p:nvSpPr>
        <p:spPr>
          <a:xfrm>
            <a:off x="8068331" y="4775867"/>
            <a:ext cx="3457481" cy="59341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EG" sz="3600" b="1" dirty="0">
                <a:solidFill>
                  <a:schemeClr val="bg1"/>
                </a:solidFill>
                <a:latin typeface="(AH) Manal Black" pitchFamily="2" charset="-78"/>
                <a:cs typeface="(AH) Manal Black" pitchFamily="2" charset="-78"/>
              </a:rPr>
              <a:t>عدد الدروس:</a:t>
            </a:r>
            <a:r>
              <a:rPr lang="ar-SA" sz="4000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3</a:t>
            </a:r>
            <a:endParaRPr lang="ar-SA" sz="3600" b="1" dirty="0">
              <a:solidFill>
                <a:schemeClr val="bg1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9" name="عنوان 1">
            <a:extLst>
              <a:ext uri="{FF2B5EF4-FFF2-40B4-BE49-F238E27FC236}">
                <a16:creationId xmlns:a16="http://schemas.microsoft.com/office/drawing/2014/main" id="{0468F118-4D80-4625-8CA3-519905FDE05F}"/>
              </a:ext>
            </a:extLst>
          </p:cNvPr>
          <p:cNvSpPr txBox="1">
            <a:spLocks/>
          </p:cNvSpPr>
          <p:nvPr/>
        </p:nvSpPr>
        <p:spPr>
          <a:xfrm>
            <a:off x="4030442" y="4775867"/>
            <a:ext cx="3826613" cy="71924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ar-EG" sz="3600" b="1" dirty="0">
                <a:solidFill>
                  <a:schemeClr val="bg1"/>
                </a:solidFill>
                <a:latin typeface="(AH) Manal Black" pitchFamily="2" charset="-78"/>
                <a:cs typeface="(AH) Manal Black" pitchFamily="2" charset="-78"/>
              </a:rPr>
              <a:t>عدد الحصص:</a:t>
            </a:r>
            <a:r>
              <a:rPr lang="ar-SA" sz="4000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rPr>
              <a:t>9</a:t>
            </a:r>
            <a:endParaRPr lang="ar-SA" sz="3600" b="1" dirty="0">
              <a:solidFill>
                <a:schemeClr val="bg1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3989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2A037FB9-E92D-4DB8-9336-0EEE7EC2FBE0}"/>
              </a:ext>
            </a:extLst>
          </p:cNvPr>
          <p:cNvSpPr/>
          <p:nvPr/>
        </p:nvSpPr>
        <p:spPr>
          <a:xfrm>
            <a:off x="1" y="0"/>
            <a:ext cx="12192000" cy="1319295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1170"/>
              </a:solidFill>
            </a:endParaRPr>
          </a:p>
        </p:txBody>
      </p:sp>
      <p:sp>
        <p:nvSpPr>
          <p:cNvPr id="75" name="ZoneTexte 10">
            <a:extLst>
              <a:ext uri="{FF2B5EF4-FFF2-40B4-BE49-F238E27FC236}">
                <a16:creationId xmlns:a16="http://schemas.microsoft.com/office/drawing/2014/main" id="{6F6D001F-8483-480E-8966-6502ADC77AFD}"/>
              </a:ext>
            </a:extLst>
          </p:cNvPr>
          <p:cNvSpPr txBox="1"/>
          <p:nvPr/>
        </p:nvSpPr>
        <p:spPr>
          <a:xfrm>
            <a:off x="3434544" y="426361"/>
            <a:ext cx="492888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4000"/>
              </a:lnSpc>
              <a:spcAft>
                <a:spcPts val="800"/>
              </a:spcAft>
            </a:pPr>
            <a:r>
              <a:rPr lang="ar-SA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عناوين الدروس 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EAB7BB1-3115-441F-9BEE-E61ED87919C3}"/>
              </a:ext>
            </a:extLst>
          </p:cNvPr>
          <p:cNvGrpSpPr/>
          <p:nvPr/>
        </p:nvGrpSpPr>
        <p:grpSpPr>
          <a:xfrm>
            <a:off x="7630004" y="1934313"/>
            <a:ext cx="2572320" cy="4196958"/>
            <a:chOff x="6298910" y="1710901"/>
            <a:chExt cx="2572320" cy="4196958"/>
          </a:xfrm>
        </p:grpSpPr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582D8C66-9DEE-6DF0-7C66-A91C9793F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6" name="Freeform 78">
              <a:extLst>
                <a:ext uri="{FF2B5EF4-FFF2-40B4-BE49-F238E27FC236}">
                  <a16:creationId xmlns:a16="http://schemas.microsoft.com/office/drawing/2014/main" id="{9A15CF9B-1CAD-1F69-7433-BF41A6A5E4E4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87" name="Freeform 55">
              <a:extLst>
                <a:ext uri="{FF2B5EF4-FFF2-40B4-BE49-F238E27FC236}">
                  <a16:creationId xmlns:a16="http://schemas.microsoft.com/office/drawing/2014/main" id="{98397FC9-C6FB-8BA1-0D0D-885879997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8" name="Freeform 54">
              <a:extLst>
                <a:ext uri="{FF2B5EF4-FFF2-40B4-BE49-F238E27FC236}">
                  <a16:creationId xmlns:a16="http://schemas.microsoft.com/office/drawing/2014/main" id="{87580641-D43D-0529-71EC-9B02BA900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5CD7FA3-4BAB-180B-112A-34E7CBDD4847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24" name="任意形状 363">
              <a:extLst>
                <a:ext uri="{FF2B5EF4-FFF2-40B4-BE49-F238E27FC236}">
                  <a16:creationId xmlns:a16="http://schemas.microsoft.com/office/drawing/2014/main" id="{74381824-09E5-68CA-7396-C0406FE63CE6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2FAD2D1-3BB1-44AE-B3E6-CF64A6385840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ts val="4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الأول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402EBAE-F39B-4FFF-A6F7-50DA65B7655A}"/>
                </a:ext>
              </a:extLst>
            </p:cNvPr>
            <p:cNvSpPr txBox="1"/>
            <p:nvPr/>
          </p:nvSpPr>
          <p:spPr>
            <a:xfrm>
              <a:off x="6313377" y="3699713"/>
              <a:ext cx="2557853" cy="1256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accent2">
                      <a:lumMod val="75000"/>
                    </a:schemeClr>
                  </a:solidFill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إنشاء نظام </a:t>
              </a:r>
            </a:p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accent2">
                      <a:lumMod val="75000"/>
                    </a:schemeClr>
                  </a:solidFill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منزلي ذكي </a:t>
              </a:r>
              <a:endParaRPr lang="ar-SA" sz="3200" b="1" kern="0" dirty="0">
                <a:solidFill>
                  <a:schemeClr val="accent2">
                    <a:lumMod val="75000"/>
                  </a:schemeClr>
                </a:solidFill>
                <a:cs typeface="RB" panose="00000500000000000000" pitchFamily="2" charset="-78"/>
              </a:endParaRPr>
            </a:p>
          </p:txBody>
        </p:sp>
      </p:grpSp>
      <p:grpSp>
        <p:nvGrpSpPr>
          <p:cNvPr id="9" name="Group 40">
            <a:extLst>
              <a:ext uri="{FF2B5EF4-FFF2-40B4-BE49-F238E27FC236}">
                <a16:creationId xmlns:a16="http://schemas.microsoft.com/office/drawing/2014/main" id="{859E9886-F4DB-237C-3689-52A4D97BA117}"/>
              </a:ext>
            </a:extLst>
          </p:cNvPr>
          <p:cNvGrpSpPr/>
          <p:nvPr/>
        </p:nvGrpSpPr>
        <p:grpSpPr>
          <a:xfrm>
            <a:off x="4459235" y="1889801"/>
            <a:ext cx="2582700" cy="4196958"/>
            <a:chOff x="6259883" y="1710901"/>
            <a:chExt cx="2582700" cy="4196958"/>
          </a:xfrm>
        </p:grpSpPr>
        <p:sp>
          <p:nvSpPr>
            <p:cNvPr id="10" name="Freeform 52">
              <a:extLst>
                <a:ext uri="{FF2B5EF4-FFF2-40B4-BE49-F238E27FC236}">
                  <a16:creationId xmlns:a16="http://schemas.microsoft.com/office/drawing/2014/main" id="{9D2F72F0-A317-A5CE-B1C3-5D17AB57E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442609FF-A50B-EECE-D00E-67349AF8111E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12" name="Freeform 55">
              <a:extLst>
                <a:ext uri="{FF2B5EF4-FFF2-40B4-BE49-F238E27FC236}">
                  <a16:creationId xmlns:a16="http://schemas.microsoft.com/office/drawing/2014/main" id="{843F0A84-5855-114C-ACDE-491C19566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13" name="Freeform 54">
              <a:extLst>
                <a:ext uri="{FF2B5EF4-FFF2-40B4-BE49-F238E27FC236}">
                  <a16:creationId xmlns:a16="http://schemas.microsoft.com/office/drawing/2014/main" id="{AAF4D7E2-51A1-CE22-9149-E63780FE8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/>
            </a:p>
          </p:txBody>
        </p:sp>
        <p:sp>
          <p:nvSpPr>
            <p:cNvPr id="17" name="TextBox 88">
              <a:extLst>
                <a:ext uri="{FF2B5EF4-FFF2-40B4-BE49-F238E27FC236}">
                  <a16:creationId xmlns:a16="http://schemas.microsoft.com/office/drawing/2014/main" id="{775A949B-D764-EF74-2DC1-619CED3E791F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2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20" name="任意形状 363">
              <a:extLst>
                <a:ext uri="{FF2B5EF4-FFF2-40B4-BE49-F238E27FC236}">
                  <a16:creationId xmlns:a16="http://schemas.microsoft.com/office/drawing/2014/main" id="{515FCBB5-63B8-3DF4-5888-F61D4C82CAC4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25" name="TextBox 101">
              <a:extLst>
                <a:ext uri="{FF2B5EF4-FFF2-40B4-BE49-F238E27FC236}">
                  <a16:creationId xmlns:a16="http://schemas.microsoft.com/office/drawing/2014/main" id="{F0903F4B-52C2-63EE-2F46-87132E777A87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ts val="4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الثاني </a:t>
              </a:r>
            </a:p>
          </p:txBody>
        </p:sp>
        <p:sp>
          <p:nvSpPr>
            <p:cNvPr id="26" name="TextBox 102">
              <a:extLst>
                <a:ext uri="{FF2B5EF4-FFF2-40B4-BE49-F238E27FC236}">
                  <a16:creationId xmlns:a16="http://schemas.microsoft.com/office/drawing/2014/main" id="{9D78E1F2-171B-2FBE-2A8F-BEE8474CD4F9}"/>
                </a:ext>
              </a:extLst>
            </p:cNvPr>
            <p:cNvSpPr txBox="1"/>
            <p:nvPr/>
          </p:nvSpPr>
          <p:spPr>
            <a:xfrm>
              <a:off x="6259883" y="3778942"/>
              <a:ext cx="2557853" cy="1256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accent2">
                      <a:lumMod val="75000"/>
                    </a:schemeClr>
                  </a:solidFill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إنشاء نظام </a:t>
              </a:r>
            </a:p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400" b="1" dirty="0" err="1">
                  <a:solidFill>
                    <a:schemeClr val="accent2">
                      <a:lumMod val="75000"/>
                    </a:schemeClr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لرى</a:t>
              </a:r>
              <a:r>
                <a:rPr lang="ar-SA" sz="2400" b="1" dirty="0">
                  <a:solidFill>
                    <a:schemeClr val="accent2">
                      <a:lumMod val="75000"/>
                    </a:schemeClr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 النبات</a:t>
              </a:r>
              <a:endParaRPr lang="ar-SA" sz="4000" b="1" dirty="0">
                <a:solidFill>
                  <a:schemeClr val="accent2">
                    <a:lumMod val="7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grpSp>
        <p:nvGrpSpPr>
          <p:cNvPr id="3" name="Group 40">
            <a:extLst>
              <a:ext uri="{FF2B5EF4-FFF2-40B4-BE49-F238E27FC236}">
                <a16:creationId xmlns:a16="http://schemas.microsoft.com/office/drawing/2014/main" id="{0AEDABFA-2BD7-AA40-83FA-8A7A18A57F53}"/>
              </a:ext>
            </a:extLst>
          </p:cNvPr>
          <p:cNvGrpSpPr/>
          <p:nvPr/>
        </p:nvGrpSpPr>
        <p:grpSpPr>
          <a:xfrm>
            <a:off x="1375442" y="1904196"/>
            <a:ext cx="2557853" cy="4196958"/>
            <a:chOff x="6291819" y="1710901"/>
            <a:chExt cx="2557853" cy="4196958"/>
          </a:xfrm>
        </p:grpSpPr>
        <p:sp>
          <p:nvSpPr>
            <p:cNvPr id="4" name="Freeform 52">
              <a:extLst>
                <a:ext uri="{FF2B5EF4-FFF2-40B4-BE49-F238E27FC236}">
                  <a16:creationId xmlns:a16="http://schemas.microsoft.com/office/drawing/2014/main" id="{24161357-1179-597C-1DE7-E19984C7E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6" name="Freeform 78">
              <a:extLst>
                <a:ext uri="{FF2B5EF4-FFF2-40B4-BE49-F238E27FC236}">
                  <a16:creationId xmlns:a16="http://schemas.microsoft.com/office/drawing/2014/main" id="{9700FE7A-D94E-5013-A084-E404A17B8178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7" name="Freeform 55">
              <a:extLst>
                <a:ext uri="{FF2B5EF4-FFF2-40B4-BE49-F238E27FC236}">
                  <a16:creationId xmlns:a16="http://schemas.microsoft.com/office/drawing/2014/main" id="{CD7AFF21-2706-3ED4-1468-A50174CEC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" name="Freeform 54">
              <a:extLst>
                <a:ext uri="{FF2B5EF4-FFF2-40B4-BE49-F238E27FC236}">
                  <a16:creationId xmlns:a16="http://schemas.microsoft.com/office/drawing/2014/main" id="{4D119018-8165-8862-9B38-058E407F5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/>
            </a:p>
          </p:txBody>
        </p:sp>
        <p:sp>
          <p:nvSpPr>
            <p:cNvPr id="14" name="TextBox 88">
              <a:extLst>
                <a:ext uri="{FF2B5EF4-FFF2-40B4-BE49-F238E27FC236}">
                  <a16:creationId xmlns:a16="http://schemas.microsoft.com/office/drawing/2014/main" id="{64B61725-DBDA-304C-3D4F-0680A002C86B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3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15" name="任意形状 363">
              <a:extLst>
                <a:ext uri="{FF2B5EF4-FFF2-40B4-BE49-F238E27FC236}">
                  <a16:creationId xmlns:a16="http://schemas.microsoft.com/office/drawing/2014/main" id="{C7757346-E339-33D3-59D9-81785C420CD7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18" name="TextBox 101">
              <a:extLst>
                <a:ext uri="{FF2B5EF4-FFF2-40B4-BE49-F238E27FC236}">
                  <a16:creationId xmlns:a16="http://schemas.microsoft.com/office/drawing/2014/main" id="{38ECD5A7-35E9-D897-D49D-F344EA4F7F27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ts val="4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الثالث </a:t>
              </a:r>
            </a:p>
          </p:txBody>
        </p:sp>
        <p:sp>
          <p:nvSpPr>
            <p:cNvPr id="27" name="TextBox 102">
              <a:extLst>
                <a:ext uri="{FF2B5EF4-FFF2-40B4-BE49-F238E27FC236}">
                  <a16:creationId xmlns:a16="http://schemas.microsoft.com/office/drawing/2014/main" id="{44DC6223-0CB8-E59A-6115-CBD9A6C0541E}"/>
                </a:ext>
              </a:extLst>
            </p:cNvPr>
            <p:cNvSpPr txBox="1"/>
            <p:nvPr/>
          </p:nvSpPr>
          <p:spPr>
            <a:xfrm>
              <a:off x="6291819" y="3713088"/>
              <a:ext cx="2557853" cy="1256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accent2">
                      <a:lumMod val="75000"/>
                    </a:schemeClr>
                  </a:solidFill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إنشاء نظام </a:t>
              </a:r>
            </a:p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2400" b="1" dirty="0">
                  <a:solidFill>
                    <a:schemeClr val="accent2">
                      <a:lumMod val="75000"/>
                    </a:schemeClr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تسرب الغاز </a:t>
              </a:r>
              <a:endParaRPr lang="ar-SA" sz="4000" b="1" dirty="0">
                <a:solidFill>
                  <a:schemeClr val="accent2">
                    <a:lumMod val="7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3472383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0EAA646A-A1D8-4336-A2B2-F758E0BF4A06}"/>
              </a:ext>
            </a:extLst>
          </p:cNvPr>
          <p:cNvSpPr/>
          <p:nvPr/>
        </p:nvSpPr>
        <p:spPr>
          <a:xfrm>
            <a:off x="209862" y="1243424"/>
            <a:ext cx="11677338" cy="5157376"/>
          </a:xfrm>
          <a:prstGeom prst="rect">
            <a:avLst/>
          </a:prstGeom>
          <a:solidFill>
            <a:schemeClr val="bg2"/>
          </a:solidFill>
          <a:effectLst>
            <a:outerShdw blurRad="317500" dist="279400" dir="8100000" algn="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b="1" dirty="0">
                <a:latin typeface="RB" panose="00000500000000000000" pitchFamily="2" charset="-78"/>
                <a:cs typeface="RB" panose="00000500000000000000" pitchFamily="2" charset="-78"/>
              </a:rPr>
              <a:t> </a:t>
            </a: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يتعرّف على مكونات جهاز التحكم الدقيق وعلى طريقة برمجته.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يقيس البيانات المُجمَّعَة من مُستشعرات الإدخال المختلفة.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يفهم كيفية التكامل بين بيانات المُستشعرات وخوارزميات البرمجة وطريقة عملهما معًا.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يستخدم بيانات المُستشعرات لتشغيل التنبيهات والاستجابات الآلية.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sz="1600" b="1" dirty="0">
                <a:latin typeface="RB" panose="00000500000000000000" pitchFamily="2" charset="-78"/>
                <a:cs typeface="RB" panose="00000500000000000000" pitchFamily="2" charset="-78"/>
              </a:rPr>
              <a:t>يصمم دوائر إنترنت الأشياء باستخدام جهاز تحكم </a:t>
            </a:r>
            <a:r>
              <a:rPr lang="ar-BH" sz="1600" b="1" dirty="0" err="1">
                <a:latin typeface="RB" panose="00000500000000000000" pitchFamily="2" charset="-78"/>
                <a:cs typeface="RB" panose="00000500000000000000" pitchFamily="2" charset="-78"/>
              </a:rPr>
              <a:t>الأردوينو</a:t>
            </a:r>
            <a:r>
              <a:rPr lang="ar-BH" sz="1600" b="1" dirty="0">
                <a:latin typeface="RB" panose="00000500000000000000" pitchFamily="2" charset="-78"/>
                <a:cs typeface="RB" panose="00000500000000000000" pitchFamily="2" charset="-78"/>
              </a:rPr>
              <a:t> الدقيق في بيئة دوائر تينكركاد (</a:t>
            </a:r>
            <a:r>
              <a:rPr lang="en-US" sz="1600" b="1" dirty="0" err="1">
                <a:latin typeface="RB" panose="00000500000000000000" pitchFamily="2" charset="-78"/>
                <a:cs typeface="RB" panose="00000500000000000000" pitchFamily="2" charset="-78"/>
              </a:rPr>
              <a:t>Tinkercad</a:t>
            </a:r>
            <a:r>
              <a:rPr lang="en-US" sz="1600" b="1" dirty="0">
                <a:latin typeface="RB" panose="00000500000000000000" pitchFamily="2" charset="-78"/>
                <a:cs typeface="RB" panose="00000500000000000000" pitchFamily="2" charset="-78"/>
              </a:rPr>
              <a:t> Circuits</a:t>
            </a:r>
            <a:r>
              <a:rPr lang="ar-SA" sz="1600" b="1" dirty="0">
                <a:latin typeface="RB" panose="00000500000000000000" pitchFamily="2" charset="-78"/>
                <a:cs typeface="RB" panose="00000500000000000000" pitchFamily="2" charset="-78"/>
              </a:rPr>
              <a:t>).</a:t>
            </a:r>
            <a:endParaRPr lang="en-US" sz="1600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sz="1600" b="1" dirty="0">
                <a:latin typeface="RB" panose="00000500000000000000" pitchFamily="2" charset="-78"/>
                <a:cs typeface="RB" panose="00000500000000000000" pitchFamily="2" charset="-78"/>
              </a:rPr>
              <a:t>يبرمج جهاز تحكم الأردوينو الدقيق باستخدام لغة برمجة قائمة على اللبنات البرمجية في بيئة دوائر تينكركاد </a:t>
            </a:r>
            <a:r>
              <a:rPr lang="ar-BH" sz="1600" b="1" dirty="0">
                <a:latin typeface="RB" panose="00000500000000000000" pitchFamily="2" charset="-78"/>
                <a:cs typeface="RB" panose="00000500000000000000" pitchFamily="2" charset="-78"/>
              </a:rPr>
              <a:t>(</a:t>
            </a:r>
            <a:r>
              <a:rPr lang="en-US" sz="1600" b="1" dirty="0" err="1">
                <a:latin typeface="RB" panose="00000500000000000000" pitchFamily="2" charset="-78"/>
                <a:cs typeface="RB" panose="00000500000000000000" pitchFamily="2" charset="-78"/>
              </a:rPr>
              <a:t>Tinkercad</a:t>
            </a:r>
            <a:r>
              <a:rPr lang="en-US" sz="1600" b="1" dirty="0">
                <a:latin typeface="RB" panose="00000500000000000000" pitchFamily="2" charset="-78"/>
                <a:cs typeface="RB" panose="00000500000000000000" pitchFamily="2" charset="-78"/>
              </a:rPr>
              <a:t> Circuits</a:t>
            </a:r>
            <a:r>
              <a:rPr lang="ar-SA" sz="1600" b="1" dirty="0">
                <a:latin typeface="RB" panose="00000500000000000000" pitchFamily="2" charset="-78"/>
                <a:cs typeface="RB" panose="00000500000000000000" pitchFamily="2" charset="-78"/>
              </a:rPr>
              <a:t>).</a:t>
            </a:r>
            <a:endParaRPr lang="en-US" sz="1600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b="1" dirty="0">
                <a:latin typeface="RB" panose="00000500000000000000" pitchFamily="2" charset="-78"/>
                <a:cs typeface="RB" panose="00000500000000000000" pitchFamily="2" charset="-78"/>
              </a:rPr>
              <a:t>يستخدم مُستشعر الغاز لإنشاء إنذار تَسرُب الغاز في البيئات ذات الظروف الخطرة.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5" name="ZoneTexte 10">
            <a:extLst>
              <a:ext uri="{FF2B5EF4-FFF2-40B4-BE49-F238E27FC236}">
                <a16:creationId xmlns:a16="http://schemas.microsoft.com/office/drawing/2014/main" id="{45F27631-AA16-710F-207F-C157B179FBB4}"/>
              </a:ext>
            </a:extLst>
          </p:cNvPr>
          <p:cNvSpPr txBox="1"/>
          <p:nvPr/>
        </p:nvSpPr>
        <p:spPr>
          <a:xfrm>
            <a:off x="2395330" y="615922"/>
            <a:ext cx="5616756" cy="61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  <a:spcAft>
                <a:spcPts val="800"/>
              </a:spcAft>
            </a:pPr>
            <a:r>
              <a:rPr lang="ar-SA" sz="3600" b="1" dirty="0">
                <a:solidFill>
                  <a:schemeClr val="bg2">
                    <a:lumMod val="25000"/>
                  </a:schemeClr>
                </a:solidFill>
                <a:effectLst>
                  <a:outerShdw blurRad="50800" sx="1000" sy="1000" algn="ctr" rotWithShape="0">
                    <a:srgbClr val="000000"/>
                  </a:outerShdw>
                </a:effectLst>
                <a:latin typeface="RB" panose="00000500000000000000" pitchFamily="2" charset="-78"/>
                <a:ea typeface="GE Dinar One" panose="020A0503020102020204" pitchFamily="18" charset="-78"/>
                <a:cs typeface="RB" panose="00000500000000000000" pitchFamily="2" charset="-78"/>
              </a:rPr>
              <a:t>أهداف الوحدة</a:t>
            </a:r>
            <a:r>
              <a:rPr lang="ar-EG" sz="3600" b="1" dirty="0">
                <a:solidFill>
                  <a:schemeClr val="bg2">
                    <a:lumMod val="25000"/>
                  </a:schemeClr>
                </a:solidFill>
                <a:effectLst>
                  <a:outerShdw blurRad="50800" sx="1000" sy="1000" algn="ctr" rotWithShape="0">
                    <a:srgbClr val="000000"/>
                  </a:outerShdw>
                </a:effectLst>
                <a:latin typeface="RB" panose="00000500000000000000" pitchFamily="2" charset="-78"/>
                <a:ea typeface="GE Dinar One" panose="020A0503020102020204" pitchFamily="18" charset="-78"/>
                <a:cs typeface="RB" panose="00000500000000000000" pitchFamily="2" charset="-78"/>
              </a:rPr>
              <a:t> الثالثة</a:t>
            </a:r>
            <a:endParaRPr lang="ar-SA" sz="3600" b="1" dirty="0">
              <a:solidFill>
                <a:schemeClr val="bg2">
                  <a:lumMod val="25000"/>
                </a:schemeClr>
              </a:solidFill>
              <a:effectLst>
                <a:outerShdw blurRad="50800" sx="1000" sy="1000" algn="ctr" rotWithShape="0">
                  <a:srgbClr val="000000"/>
                </a:outerShdw>
              </a:effectLst>
              <a:latin typeface="RB" panose="00000500000000000000" pitchFamily="2" charset="-78"/>
              <a:ea typeface="GE Dinar One" panose="020A0503020102020204" pitchFamily="18" charset="-78"/>
              <a:cs typeface="RB" panose="00000500000000000000" pitchFamily="2" charset="-78"/>
            </a:endParaRPr>
          </a:p>
        </p:txBody>
      </p:sp>
      <p:sp>
        <p:nvSpPr>
          <p:cNvPr id="96" name="Freeform 13"/>
          <p:cNvSpPr>
            <a:spLocks/>
          </p:cNvSpPr>
          <p:nvPr/>
        </p:nvSpPr>
        <p:spPr bwMode="auto">
          <a:xfrm flipV="1">
            <a:off x="8012086" y="0"/>
            <a:ext cx="4179914" cy="2315816"/>
          </a:xfrm>
          <a:custGeom>
            <a:avLst/>
            <a:gdLst>
              <a:gd name="T0" fmla="*/ 1574 w 1973"/>
              <a:gd name="T1" fmla="*/ 567 h 1440"/>
              <a:gd name="T2" fmla="*/ 986 w 1973"/>
              <a:gd name="T3" fmla="*/ 972 h 1440"/>
              <a:gd name="T4" fmla="*/ 0 w 1973"/>
              <a:gd name="T5" fmla="*/ 1440 h 1440"/>
              <a:gd name="T6" fmla="*/ 1973 w 1973"/>
              <a:gd name="T7" fmla="*/ 1440 h 1440"/>
              <a:gd name="T8" fmla="*/ 1973 w 1973"/>
              <a:gd name="T9" fmla="*/ 0 h 1440"/>
              <a:gd name="T10" fmla="*/ 1574 w 1973"/>
              <a:gd name="T11" fmla="*/ 567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3" h="1440">
                <a:moveTo>
                  <a:pt x="1574" y="567"/>
                </a:moveTo>
                <a:cubicBezTo>
                  <a:pt x="1189" y="592"/>
                  <a:pt x="1234" y="936"/>
                  <a:pt x="986" y="972"/>
                </a:cubicBezTo>
                <a:cubicBezTo>
                  <a:pt x="739" y="1007"/>
                  <a:pt x="81" y="865"/>
                  <a:pt x="0" y="1440"/>
                </a:cubicBezTo>
                <a:cubicBezTo>
                  <a:pt x="1973" y="1440"/>
                  <a:pt x="1973" y="1440"/>
                  <a:pt x="1973" y="1440"/>
                </a:cubicBezTo>
                <a:cubicBezTo>
                  <a:pt x="1973" y="0"/>
                  <a:pt x="1973" y="0"/>
                  <a:pt x="1973" y="0"/>
                </a:cubicBezTo>
                <a:cubicBezTo>
                  <a:pt x="1973" y="0"/>
                  <a:pt x="1905" y="545"/>
                  <a:pt x="1574" y="567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600" dirty="0"/>
          </a:p>
        </p:txBody>
      </p:sp>
      <p:sp>
        <p:nvSpPr>
          <p:cNvPr id="95" name="Freeform 13"/>
          <p:cNvSpPr>
            <a:spLocks/>
          </p:cNvSpPr>
          <p:nvPr/>
        </p:nvSpPr>
        <p:spPr bwMode="auto">
          <a:xfrm flipH="1">
            <a:off x="0" y="4813624"/>
            <a:ext cx="3680256" cy="2044377"/>
          </a:xfrm>
          <a:custGeom>
            <a:avLst/>
            <a:gdLst>
              <a:gd name="T0" fmla="*/ 1574 w 1973"/>
              <a:gd name="T1" fmla="*/ 567 h 1440"/>
              <a:gd name="T2" fmla="*/ 986 w 1973"/>
              <a:gd name="T3" fmla="*/ 972 h 1440"/>
              <a:gd name="T4" fmla="*/ 0 w 1973"/>
              <a:gd name="T5" fmla="*/ 1440 h 1440"/>
              <a:gd name="T6" fmla="*/ 1973 w 1973"/>
              <a:gd name="T7" fmla="*/ 1440 h 1440"/>
              <a:gd name="T8" fmla="*/ 1973 w 1973"/>
              <a:gd name="T9" fmla="*/ 0 h 1440"/>
              <a:gd name="T10" fmla="*/ 1574 w 1973"/>
              <a:gd name="T11" fmla="*/ 567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3" h="1440">
                <a:moveTo>
                  <a:pt x="1574" y="567"/>
                </a:moveTo>
                <a:cubicBezTo>
                  <a:pt x="1189" y="592"/>
                  <a:pt x="1234" y="936"/>
                  <a:pt x="986" y="972"/>
                </a:cubicBezTo>
                <a:cubicBezTo>
                  <a:pt x="739" y="1007"/>
                  <a:pt x="81" y="865"/>
                  <a:pt x="0" y="1440"/>
                </a:cubicBezTo>
                <a:cubicBezTo>
                  <a:pt x="1973" y="1440"/>
                  <a:pt x="1973" y="1440"/>
                  <a:pt x="1973" y="1440"/>
                </a:cubicBezTo>
                <a:cubicBezTo>
                  <a:pt x="1973" y="0"/>
                  <a:pt x="1973" y="0"/>
                  <a:pt x="1973" y="0"/>
                </a:cubicBezTo>
                <a:cubicBezTo>
                  <a:pt x="1973" y="0"/>
                  <a:pt x="1905" y="545"/>
                  <a:pt x="1574" y="567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183668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2">
            <a:extLst>
              <a:ext uri="{FF2B5EF4-FFF2-40B4-BE49-F238E27FC236}">
                <a16:creationId xmlns:a16="http://schemas.microsoft.com/office/drawing/2014/main" id="{7BF11F5C-BE41-6A47-EACE-400FED1451BE}"/>
              </a:ext>
            </a:extLst>
          </p:cNvPr>
          <p:cNvSpPr/>
          <p:nvPr/>
        </p:nvSpPr>
        <p:spPr>
          <a:xfrm flipH="1">
            <a:off x="0" y="2568798"/>
            <a:ext cx="12192000" cy="4289202"/>
          </a:xfrm>
          <a:custGeom>
            <a:avLst/>
            <a:gdLst>
              <a:gd name="connsiteX0" fmla="*/ 0 w 12192000"/>
              <a:gd name="connsiteY0" fmla="*/ 2461070 h 4289202"/>
              <a:gd name="connsiteX1" fmla="*/ 1394079 w 12192000"/>
              <a:gd name="connsiteY1" fmla="*/ 3083624 h 4289202"/>
              <a:gd name="connsiteX2" fmla="*/ 6141149 w 12192000"/>
              <a:gd name="connsiteY2" fmla="*/ 3336512 h 4289202"/>
              <a:gd name="connsiteX3" fmla="*/ 10547795 w 12192000"/>
              <a:gd name="connsiteY3" fmla="*/ 1624489 h 4289202"/>
              <a:gd name="connsiteX4" fmla="*/ 11909679 w 12192000"/>
              <a:gd name="connsiteY4" fmla="*/ 389096 h 4289202"/>
              <a:gd name="connsiteX5" fmla="*/ 12192000 w 12192000"/>
              <a:gd name="connsiteY5" fmla="*/ 0 h 4289202"/>
              <a:gd name="connsiteX6" fmla="*/ 12192000 w 12192000"/>
              <a:gd name="connsiteY6" fmla="*/ 4289203 h 4289202"/>
              <a:gd name="connsiteX7" fmla="*/ 0 w 12192000"/>
              <a:gd name="connsiteY7" fmla="*/ 4289203 h 4289202"/>
              <a:gd name="connsiteX8" fmla="*/ 0 w 12192000"/>
              <a:gd name="connsiteY8" fmla="*/ 2461070 h 428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289202">
                <a:moveTo>
                  <a:pt x="0" y="2461070"/>
                </a:moveTo>
                <a:cubicBezTo>
                  <a:pt x="0" y="2461070"/>
                  <a:pt x="431101" y="2811304"/>
                  <a:pt x="1394079" y="3083624"/>
                </a:cubicBezTo>
                <a:cubicBezTo>
                  <a:pt x="2357152" y="3356039"/>
                  <a:pt x="3991356" y="3725609"/>
                  <a:pt x="6141149" y="3336512"/>
                </a:cubicBezTo>
                <a:cubicBezTo>
                  <a:pt x="8290941" y="2947416"/>
                  <a:pt x="9915525" y="2071878"/>
                  <a:pt x="10547795" y="1624489"/>
                </a:cubicBezTo>
                <a:cubicBezTo>
                  <a:pt x="11180064" y="1177004"/>
                  <a:pt x="11627358" y="778193"/>
                  <a:pt x="11909679" y="389096"/>
                </a:cubicBezTo>
                <a:lnTo>
                  <a:pt x="12192000" y="0"/>
                </a:lnTo>
                <a:lnTo>
                  <a:pt x="12192000" y="4289203"/>
                </a:lnTo>
                <a:lnTo>
                  <a:pt x="0" y="4289203"/>
                </a:lnTo>
                <a:lnTo>
                  <a:pt x="0" y="246107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07C4E34-5A76-7DDE-1C9F-5388ECD3386B}"/>
              </a:ext>
            </a:extLst>
          </p:cNvPr>
          <p:cNvSpPr/>
          <p:nvPr/>
        </p:nvSpPr>
        <p:spPr>
          <a:xfrm>
            <a:off x="1050402" y="1064871"/>
            <a:ext cx="4728258" cy="4728258"/>
          </a:xfrm>
          <a:prstGeom prst="roundRect">
            <a:avLst>
              <a:gd name="adj" fmla="val 7771"/>
            </a:avLst>
          </a:prstGeom>
          <a:noFill/>
          <a:ln w="190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8A0706C5-28C7-47A4-B371-DC707499C6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5598" y="1250066"/>
            <a:ext cx="4357869" cy="4357868"/>
          </a:xfrm>
          <a:prstGeom prst="rect">
            <a:avLst/>
          </a:prstGeom>
        </p:spPr>
      </p:pic>
      <p:grpSp>
        <p:nvGrpSpPr>
          <p:cNvPr id="9" name="Groupe 674">
            <a:extLst>
              <a:ext uri="{FF2B5EF4-FFF2-40B4-BE49-F238E27FC236}">
                <a16:creationId xmlns:a16="http://schemas.microsoft.com/office/drawing/2014/main" id="{370A2161-7EA1-4AA6-8C6A-57F1D2396443}"/>
              </a:ext>
            </a:extLst>
          </p:cNvPr>
          <p:cNvGrpSpPr/>
          <p:nvPr/>
        </p:nvGrpSpPr>
        <p:grpSpPr>
          <a:xfrm>
            <a:off x="7969986" y="6109974"/>
            <a:ext cx="3540207" cy="580103"/>
            <a:chOff x="8081522" y="3771185"/>
            <a:chExt cx="3540207" cy="580103"/>
          </a:xfrm>
        </p:grpSpPr>
        <p:sp>
          <p:nvSpPr>
            <p:cNvPr id="10" name="Rectangle : coins arrondis 675">
              <a:extLst>
                <a:ext uri="{FF2B5EF4-FFF2-40B4-BE49-F238E27FC236}">
                  <a16:creationId xmlns:a16="http://schemas.microsoft.com/office/drawing/2014/main" id="{3A2FD40C-68F7-4910-9203-C288777E6640}"/>
                </a:ext>
              </a:extLst>
            </p:cNvPr>
            <p:cNvSpPr/>
            <p:nvPr/>
          </p:nvSpPr>
          <p:spPr>
            <a:xfrm>
              <a:off x="11041626" y="3771185"/>
              <a:ext cx="580103" cy="580103"/>
            </a:xfrm>
            <a:prstGeom prst="roundRect">
              <a:avLst>
                <a:gd name="adj" fmla="val 1158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88900" dir="8100000" sx="105000" sy="10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 : coins arrondis 676">
              <a:extLst>
                <a:ext uri="{FF2B5EF4-FFF2-40B4-BE49-F238E27FC236}">
                  <a16:creationId xmlns:a16="http://schemas.microsoft.com/office/drawing/2014/main" id="{D4042425-08A9-4CB3-AD48-FB63B395369D}"/>
                </a:ext>
              </a:extLst>
            </p:cNvPr>
            <p:cNvSpPr/>
            <p:nvPr/>
          </p:nvSpPr>
          <p:spPr>
            <a:xfrm>
              <a:off x="8130540" y="3823173"/>
              <a:ext cx="3147061" cy="476127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677">
              <a:extLst>
                <a:ext uri="{FF2B5EF4-FFF2-40B4-BE49-F238E27FC236}">
                  <a16:creationId xmlns:a16="http://schemas.microsoft.com/office/drawing/2014/main" id="{BCB6ADE5-E361-4EEF-8C38-A214E2F3EE31}"/>
                </a:ext>
              </a:extLst>
            </p:cNvPr>
            <p:cNvSpPr txBox="1"/>
            <p:nvPr/>
          </p:nvSpPr>
          <p:spPr>
            <a:xfrm>
              <a:off x="8081522" y="3862499"/>
              <a:ext cx="28528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DZ" sz="2400" dirty="0">
                  <a:solidFill>
                    <a:schemeClr val="accent1">
                      <a:lumMod val="50000"/>
                    </a:schemeClr>
                  </a:solidFill>
                  <a:cs typeface="(AH) Manal Black" pitchFamily="2" charset="-78"/>
                </a:rPr>
                <a:t>من مقرر </a:t>
              </a:r>
              <a:r>
                <a:rPr lang="ar-SA" sz="2400" dirty="0">
                  <a:solidFill>
                    <a:schemeClr val="accent1">
                      <a:lumMod val="50000"/>
                    </a:schemeClr>
                  </a:solidFill>
                  <a:cs typeface="(AH) Manal Black" pitchFamily="2" charset="-78"/>
                </a:rPr>
                <a:t>إنترنت الأشياء </a:t>
              </a:r>
              <a:endParaRPr lang="ar-DZ" sz="2400" dirty="0">
                <a:solidFill>
                  <a:schemeClr val="accent1">
                    <a:lumMod val="50000"/>
                  </a:schemeClr>
                </a:solidFill>
                <a:cs typeface="(AH) Manal Black" pitchFamily="2" charset="-78"/>
              </a:endParaRPr>
            </a:p>
          </p:txBody>
        </p:sp>
        <p:pic>
          <p:nvPicPr>
            <p:cNvPr id="13" name="Image 678">
              <a:extLst>
                <a:ext uri="{FF2B5EF4-FFF2-40B4-BE49-F238E27FC236}">
                  <a16:creationId xmlns:a16="http://schemas.microsoft.com/office/drawing/2014/main" id="{EAC968DD-FE11-42E0-9EA7-297603986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197" y="3907756"/>
              <a:ext cx="306960" cy="306960"/>
            </a:xfrm>
            <a:prstGeom prst="rect">
              <a:avLst/>
            </a:prstGeom>
          </p:spPr>
        </p:pic>
      </p:grpSp>
      <p:sp>
        <p:nvSpPr>
          <p:cNvPr id="14" name="ZoneTexte 679">
            <a:extLst>
              <a:ext uri="{FF2B5EF4-FFF2-40B4-BE49-F238E27FC236}">
                <a16:creationId xmlns:a16="http://schemas.microsoft.com/office/drawing/2014/main" id="{382CF262-EDFF-4FEB-A9B4-16E7D5946369}"/>
              </a:ext>
            </a:extLst>
          </p:cNvPr>
          <p:cNvSpPr txBox="1"/>
          <p:nvPr/>
        </p:nvSpPr>
        <p:spPr>
          <a:xfrm>
            <a:off x="8309112" y="893505"/>
            <a:ext cx="3135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solidFill>
                  <a:schemeClr val="bg1"/>
                </a:solidFill>
                <a:effectLst/>
                <a:latin typeface="Frutiger LT Arabic 45 Light" panose="01000000000000000000" pitchFamily="2" charset="-78"/>
                <a:ea typeface="Calibri" panose="020F0502020204030204" pitchFamily="34" charset="0"/>
                <a:cs typeface="Frutiger LT Arabic 45 Light" panose="01000000000000000000" pitchFamily="2" charset="-78"/>
              </a:rPr>
              <a:t>الوحدة الرابعة</a:t>
            </a:r>
          </a:p>
        </p:txBody>
      </p:sp>
      <p:sp>
        <p:nvSpPr>
          <p:cNvPr id="15" name="ZoneTexte 680">
            <a:extLst>
              <a:ext uri="{FF2B5EF4-FFF2-40B4-BE49-F238E27FC236}">
                <a16:creationId xmlns:a16="http://schemas.microsoft.com/office/drawing/2014/main" id="{2B6B4951-137A-412F-9F6F-07FE3F9AAE27}"/>
              </a:ext>
            </a:extLst>
          </p:cNvPr>
          <p:cNvSpPr txBox="1"/>
          <p:nvPr/>
        </p:nvSpPr>
        <p:spPr>
          <a:xfrm>
            <a:off x="6700381" y="1485106"/>
            <a:ext cx="5491619" cy="3139321"/>
          </a:xfrm>
          <a:prstGeom prst="rect">
            <a:avLst/>
          </a:prstGeom>
          <a:solidFill>
            <a:srgbClr val="2F5597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SA" sz="6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cs typeface="AGA Dimnah Regular" pitchFamily="2" charset="-78"/>
              </a:rPr>
              <a:t>إنشاء تطبيق سحابي </a:t>
            </a:r>
          </a:p>
          <a:p>
            <a:pPr algn="ctr" rtl="1"/>
            <a:r>
              <a:rPr lang="ar-SA" sz="6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cs typeface="AGA Dimnah Regular" pitchFamily="2" charset="-78"/>
              </a:rPr>
              <a:t> لإنترنت الأشياء </a:t>
            </a:r>
            <a:endParaRPr lang="fr-FR" altLang="ko-KR" sz="66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  <a:cs typeface="AGA Dimnah Regular" pitchFamily="2" charset="-78"/>
            </a:endParaRPr>
          </a:p>
          <a:p>
            <a:pPr algn="ctr"/>
            <a:endParaRPr lang="ar-SA" sz="66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Frutiger LT Arabic 45 Light" panose="01000000000000000000" pitchFamily="2" charset="-78"/>
              <a:ea typeface="Calibri" panose="020F0502020204030204" pitchFamily="34" charset="0"/>
              <a:cs typeface="AGA Dimnah Regular" pitchFamily="2" charset="-78"/>
            </a:endParaRPr>
          </a:p>
        </p:txBody>
      </p:sp>
      <p:grpSp>
        <p:nvGrpSpPr>
          <p:cNvPr id="16" name="Groupe 681">
            <a:extLst>
              <a:ext uri="{FF2B5EF4-FFF2-40B4-BE49-F238E27FC236}">
                <a16:creationId xmlns:a16="http://schemas.microsoft.com/office/drawing/2014/main" id="{995385D2-BA3A-4B7C-AA0E-A3E6C62A89F8}"/>
              </a:ext>
            </a:extLst>
          </p:cNvPr>
          <p:cNvGrpSpPr/>
          <p:nvPr/>
        </p:nvGrpSpPr>
        <p:grpSpPr>
          <a:xfrm>
            <a:off x="284450" y="6161962"/>
            <a:ext cx="3491189" cy="580103"/>
            <a:chOff x="8130540" y="3771185"/>
            <a:chExt cx="3491189" cy="580103"/>
          </a:xfrm>
        </p:grpSpPr>
        <p:sp>
          <p:nvSpPr>
            <p:cNvPr id="17" name="Rectangle : coins arrondis 682">
              <a:extLst>
                <a:ext uri="{FF2B5EF4-FFF2-40B4-BE49-F238E27FC236}">
                  <a16:creationId xmlns:a16="http://schemas.microsoft.com/office/drawing/2014/main" id="{C52F6841-7774-4C61-AC97-9DC75429E1B0}"/>
                </a:ext>
              </a:extLst>
            </p:cNvPr>
            <p:cNvSpPr/>
            <p:nvPr/>
          </p:nvSpPr>
          <p:spPr>
            <a:xfrm>
              <a:off x="11041626" y="3771185"/>
              <a:ext cx="580103" cy="580103"/>
            </a:xfrm>
            <a:prstGeom prst="roundRect">
              <a:avLst>
                <a:gd name="adj" fmla="val 1158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88900" dir="8100000" sx="105000" sy="10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 : coins arrondis 683">
              <a:extLst>
                <a:ext uri="{FF2B5EF4-FFF2-40B4-BE49-F238E27FC236}">
                  <a16:creationId xmlns:a16="http://schemas.microsoft.com/office/drawing/2014/main" id="{BF0246BA-774F-4F2E-B918-9559F261BA3A}"/>
                </a:ext>
              </a:extLst>
            </p:cNvPr>
            <p:cNvSpPr/>
            <p:nvPr/>
          </p:nvSpPr>
          <p:spPr>
            <a:xfrm>
              <a:off x="8130540" y="3823173"/>
              <a:ext cx="3147061" cy="476127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684">
              <a:extLst>
                <a:ext uri="{FF2B5EF4-FFF2-40B4-BE49-F238E27FC236}">
                  <a16:creationId xmlns:a16="http://schemas.microsoft.com/office/drawing/2014/main" id="{E65702B2-48F9-4A95-B151-AA9E88739662}"/>
                </a:ext>
              </a:extLst>
            </p:cNvPr>
            <p:cNvSpPr txBox="1"/>
            <p:nvPr/>
          </p:nvSpPr>
          <p:spPr>
            <a:xfrm>
              <a:off x="8130540" y="3861181"/>
              <a:ext cx="28528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Low" rtl="1"/>
              <a:r>
                <a:rPr lang="ar-DZ" sz="2000" dirty="0">
                  <a:solidFill>
                    <a:schemeClr val="accent1">
                      <a:lumMod val="50000"/>
                    </a:schemeClr>
                  </a:solidFill>
                  <a:latin typeface="GE Dinar One" panose="020A0503020102020204" pitchFamily="18" charset="-78"/>
                  <a:ea typeface="GE Dinar One" panose="020A0503020102020204" pitchFamily="18" charset="-78"/>
                  <a:cs typeface="(AH) Manal Black" pitchFamily="2" charset="-78"/>
                </a:rPr>
                <a:t>الفصل الدراسي</a:t>
              </a:r>
              <a:r>
                <a:rPr lang="ar-BH" sz="2000" dirty="0">
                  <a:solidFill>
                    <a:schemeClr val="accent1">
                      <a:lumMod val="50000"/>
                    </a:schemeClr>
                  </a:solidFill>
                  <a:latin typeface="GE Dinar One" panose="020A0503020102020204" pitchFamily="18" charset="-78"/>
                  <a:ea typeface="GE Dinar One" panose="020A0503020102020204" pitchFamily="18" charset="-78"/>
                  <a:cs typeface="(AH) Manal Black" pitchFamily="2" charset="-78"/>
                </a:rPr>
                <a:t> </a:t>
              </a:r>
              <a:r>
                <a:rPr lang="ar-DZ" sz="2000" dirty="0">
                  <a:solidFill>
                    <a:schemeClr val="accent1">
                      <a:lumMod val="50000"/>
                    </a:schemeClr>
                  </a:solidFill>
                  <a:latin typeface="GE Dinar One" panose="020A0503020102020204" pitchFamily="18" charset="-78"/>
                  <a:ea typeface="GE Dinar One" panose="020A0503020102020204" pitchFamily="18" charset="-78"/>
                  <a:cs typeface="(AH) Manal Black" pitchFamily="2" charset="-78"/>
                </a:rPr>
                <a:t>ال</a:t>
              </a:r>
              <a:r>
                <a:rPr lang="ar-SA" sz="2000" dirty="0">
                  <a:solidFill>
                    <a:schemeClr val="accent1">
                      <a:lumMod val="50000"/>
                    </a:schemeClr>
                  </a:solidFill>
                  <a:latin typeface="GE Dinar One" panose="020A0503020102020204" pitchFamily="18" charset="-78"/>
                  <a:ea typeface="GE Dinar One" panose="020A0503020102020204" pitchFamily="18" charset="-78"/>
                  <a:cs typeface="(AH) Manal Black" pitchFamily="2" charset="-78"/>
                </a:rPr>
                <a:t>ثاني</a:t>
              </a:r>
              <a:r>
                <a:rPr lang="ar-DZ" sz="2000" dirty="0">
                  <a:solidFill>
                    <a:schemeClr val="accent1">
                      <a:lumMod val="50000"/>
                    </a:schemeClr>
                  </a:solidFill>
                  <a:latin typeface="GE Dinar One" panose="020A0503020102020204" pitchFamily="18" charset="-78"/>
                  <a:ea typeface="GE Dinar One" panose="020A0503020102020204" pitchFamily="18" charset="-78"/>
                  <a:cs typeface="(AH) Manal Black" pitchFamily="2" charset="-78"/>
                </a:rPr>
                <a:t> </a:t>
              </a:r>
              <a:r>
                <a:rPr lang="ar-BH" sz="2000" spc="300" dirty="0">
                  <a:solidFill>
                    <a:schemeClr val="accent1">
                      <a:lumMod val="50000"/>
                    </a:schemeClr>
                  </a:solidFill>
                  <a:latin typeface="VIP Rawy Bold" panose="02000500000000000000" pitchFamily="2" charset="-78"/>
                  <a:ea typeface="GE Dinar One" panose="020A0503020102020204" pitchFamily="18" charset="-78"/>
                  <a:cs typeface="VIP Rawy Bold" panose="02000500000000000000" pitchFamily="2" charset="-78"/>
                </a:rPr>
                <a:t>144</a:t>
              </a:r>
              <a:r>
                <a:rPr lang="ar-DZ" sz="2000" spc="300" dirty="0">
                  <a:solidFill>
                    <a:schemeClr val="accent1">
                      <a:lumMod val="50000"/>
                    </a:schemeClr>
                  </a:solidFill>
                  <a:latin typeface="VIP Rawy Bold" panose="02000500000000000000" pitchFamily="2" charset="-78"/>
                  <a:ea typeface="GE Dinar One" panose="020A0503020102020204" pitchFamily="18" charset="-78"/>
                  <a:cs typeface="VIP Rawy Bold" panose="02000500000000000000" pitchFamily="2" charset="-78"/>
                </a:rPr>
                <a:t>6</a:t>
              </a:r>
              <a:r>
                <a:rPr lang="ar-BH" sz="2000" dirty="0">
                  <a:solidFill>
                    <a:schemeClr val="accent1">
                      <a:lumMod val="50000"/>
                    </a:schemeClr>
                  </a:solidFill>
                  <a:latin typeface="GE Dinar One" panose="020A0503020102020204" pitchFamily="18" charset="-78"/>
                  <a:ea typeface="GE Dinar One" panose="020A0503020102020204" pitchFamily="18" charset="-78"/>
                  <a:cs typeface="(AH) Manal Black" pitchFamily="2" charset="-78"/>
                </a:rPr>
                <a:t> هـ </a:t>
              </a:r>
              <a:r>
                <a:rPr lang="fr-FR" sz="2000" dirty="0">
                  <a:solidFill>
                    <a:schemeClr val="accent1">
                      <a:lumMod val="50000"/>
                    </a:schemeClr>
                  </a:solidFill>
                  <a:latin typeface="GE Dinar One" panose="020A0503020102020204" pitchFamily="18" charset="-78"/>
                  <a:ea typeface="GE Dinar One" panose="020A0503020102020204" pitchFamily="18" charset="-78"/>
                  <a:cs typeface="(AH) Manal Black" pitchFamily="2" charset="-78"/>
                </a:rPr>
                <a:t> </a:t>
              </a:r>
              <a:endParaRPr lang="ar-DZ" sz="2000" dirty="0">
                <a:solidFill>
                  <a:schemeClr val="accent1">
                    <a:lumMod val="50000"/>
                  </a:schemeClr>
                </a:solidFill>
                <a:latin typeface="GE Dinar One" panose="020A0503020102020204" pitchFamily="18" charset="-78"/>
                <a:ea typeface="GE Dinar One" panose="020A0503020102020204" pitchFamily="18" charset="-78"/>
                <a:cs typeface="(AH) Manal Black" pitchFamily="2" charset="-78"/>
              </a:endParaRPr>
            </a:p>
          </p:txBody>
        </p:sp>
        <p:pic>
          <p:nvPicPr>
            <p:cNvPr id="20" name="Image 685">
              <a:extLst>
                <a:ext uri="{FF2B5EF4-FFF2-40B4-BE49-F238E27FC236}">
                  <a16:creationId xmlns:a16="http://schemas.microsoft.com/office/drawing/2014/main" id="{8137B905-461B-4221-8916-E2C7C3334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197" y="3907756"/>
              <a:ext cx="306960" cy="306960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3F9B13F-4B5F-453E-A091-084A66D400D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54" y="301420"/>
            <a:ext cx="1481374" cy="610495"/>
          </a:xfrm>
          <a:prstGeom prst="rect">
            <a:avLst/>
          </a:prstGeom>
        </p:spPr>
      </p:pic>
      <p:grpSp>
        <p:nvGrpSpPr>
          <p:cNvPr id="2" name="Groupe 674">
            <a:extLst>
              <a:ext uri="{FF2B5EF4-FFF2-40B4-BE49-F238E27FC236}">
                <a16:creationId xmlns:a16="http://schemas.microsoft.com/office/drawing/2014/main" id="{B34FC84E-8F94-8916-1CBF-599A2BF55CBC}"/>
              </a:ext>
            </a:extLst>
          </p:cNvPr>
          <p:cNvGrpSpPr/>
          <p:nvPr/>
        </p:nvGrpSpPr>
        <p:grpSpPr>
          <a:xfrm>
            <a:off x="7938712" y="3685844"/>
            <a:ext cx="3708053" cy="580103"/>
            <a:chOff x="7913676" y="3771185"/>
            <a:chExt cx="3708053" cy="580103"/>
          </a:xfrm>
        </p:grpSpPr>
        <p:sp>
          <p:nvSpPr>
            <p:cNvPr id="3" name="Rectangle : coins arrondis 675">
              <a:extLst>
                <a:ext uri="{FF2B5EF4-FFF2-40B4-BE49-F238E27FC236}">
                  <a16:creationId xmlns:a16="http://schemas.microsoft.com/office/drawing/2014/main" id="{E49AB536-B426-307D-5013-E98019F7BF5B}"/>
                </a:ext>
              </a:extLst>
            </p:cNvPr>
            <p:cNvSpPr/>
            <p:nvPr/>
          </p:nvSpPr>
          <p:spPr>
            <a:xfrm>
              <a:off x="11041626" y="3771185"/>
              <a:ext cx="580103" cy="580103"/>
            </a:xfrm>
            <a:prstGeom prst="roundRect">
              <a:avLst>
                <a:gd name="adj" fmla="val 1158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88900" dir="8100000" sx="105000" sy="10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 : coins arrondis 676">
              <a:extLst>
                <a:ext uri="{FF2B5EF4-FFF2-40B4-BE49-F238E27FC236}">
                  <a16:creationId xmlns:a16="http://schemas.microsoft.com/office/drawing/2014/main" id="{2CE8824E-39AE-64D9-0EE1-761614D92108}"/>
                </a:ext>
              </a:extLst>
            </p:cNvPr>
            <p:cNvSpPr/>
            <p:nvPr/>
          </p:nvSpPr>
          <p:spPr>
            <a:xfrm>
              <a:off x="8130540" y="3823173"/>
              <a:ext cx="3147061" cy="476127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677">
              <a:extLst>
                <a:ext uri="{FF2B5EF4-FFF2-40B4-BE49-F238E27FC236}">
                  <a16:creationId xmlns:a16="http://schemas.microsoft.com/office/drawing/2014/main" id="{8237173E-068D-0C9F-F2FA-A3EC48D166E6}"/>
                </a:ext>
              </a:extLst>
            </p:cNvPr>
            <p:cNvSpPr txBox="1"/>
            <p:nvPr/>
          </p:nvSpPr>
          <p:spPr>
            <a:xfrm>
              <a:off x="7913676" y="3874604"/>
              <a:ext cx="28528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sz="2400" dirty="0">
                  <a:solidFill>
                    <a:schemeClr val="bg1"/>
                  </a:solidFill>
                  <a:cs typeface="(AH) Manal Black" pitchFamily="2" charset="-78"/>
                </a:rPr>
                <a:t>عدد </a:t>
              </a:r>
              <a:r>
                <a:rPr lang="ar-EG" sz="2400" dirty="0">
                  <a:solidFill>
                    <a:schemeClr val="bg1"/>
                  </a:solidFill>
                  <a:cs typeface="(AH) Manal Black" pitchFamily="2" charset="-78"/>
                </a:rPr>
                <a:t>ال</a:t>
              </a:r>
              <a:r>
                <a:rPr lang="ar-SA" sz="2400" dirty="0">
                  <a:solidFill>
                    <a:schemeClr val="bg1"/>
                  </a:solidFill>
                  <a:cs typeface="(AH) Manal Black" pitchFamily="2" charset="-78"/>
                </a:rPr>
                <a:t>درو</a:t>
              </a:r>
              <a:r>
                <a:rPr lang="ar-EG" sz="2400" dirty="0">
                  <a:solidFill>
                    <a:schemeClr val="bg1"/>
                  </a:solidFill>
                  <a:cs typeface="(AH) Manal Black" pitchFamily="2" charset="-78"/>
                </a:rPr>
                <a:t>س</a:t>
              </a:r>
              <a:r>
                <a:rPr lang="ar-SA" sz="2400" dirty="0">
                  <a:solidFill>
                    <a:schemeClr val="bg1"/>
                  </a:solidFill>
                  <a:cs typeface="(AH) Manal Black" pitchFamily="2" charset="-78"/>
                </a:rPr>
                <a:t> : </a:t>
              </a:r>
              <a:r>
                <a:rPr lang="ar-EG" sz="2000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3</a:t>
              </a:r>
              <a:endParaRPr lang="ar-DZ" sz="2400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  <p:pic>
          <p:nvPicPr>
            <p:cNvPr id="8" name="Image 678">
              <a:extLst>
                <a:ext uri="{FF2B5EF4-FFF2-40B4-BE49-F238E27FC236}">
                  <a16:creationId xmlns:a16="http://schemas.microsoft.com/office/drawing/2014/main" id="{B88D2F3D-159C-9493-1776-28066CAA4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197" y="3907756"/>
              <a:ext cx="306960" cy="306960"/>
            </a:xfrm>
            <a:prstGeom prst="rect">
              <a:avLst/>
            </a:prstGeom>
          </p:spPr>
        </p:pic>
      </p:grpSp>
      <p:grpSp>
        <p:nvGrpSpPr>
          <p:cNvPr id="23" name="Groupe 674">
            <a:extLst>
              <a:ext uri="{FF2B5EF4-FFF2-40B4-BE49-F238E27FC236}">
                <a16:creationId xmlns:a16="http://schemas.microsoft.com/office/drawing/2014/main" id="{4F41CD4B-734F-4DA9-B4D1-7A2D15B370AF}"/>
              </a:ext>
            </a:extLst>
          </p:cNvPr>
          <p:cNvGrpSpPr/>
          <p:nvPr/>
        </p:nvGrpSpPr>
        <p:grpSpPr>
          <a:xfrm>
            <a:off x="7811447" y="4487856"/>
            <a:ext cx="3835317" cy="580103"/>
            <a:chOff x="7786412" y="3771185"/>
            <a:chExt cx="3835317" cy="580103"/>
          </a:xfrm>
        </p:grpSpPr>
        <p:sp>
          <p:nvSpPr>
            <p:cNvPr id="24" name="Rectangle : coins arrondis 675">
              <a:extLst>
                <a:ext uri="{FF2B5EF4-FFF2-40B4-BE49-F238E27FC236}">
                  <a16:creationId xmlns:a16="http://schemas.microsoft.com/office/drawing/2014/main" id="{40227D41-1100-4F6B-A2D5-928EEE15BCB6}"/>
                </a:ext>
              </a:extLst>
            </p:cNvPr>
            <p:cNvSpPr/>
            <p:nvPr/>
          </p:nvSpPr>
          <p:spPr>
            <a:xfrm>
              <a:off x="11041626" y="3771185"/>
              <a:ext cx="580103" cy="580103"/>
            </a:xfrm>
            <a:prstGeom prst="roundRect">
              <a:avLst>
                <a:gd name="adj" fmla="val 1158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dist="88900" dir="8100000" sx="105000" sy="10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 : coins arrondis 676">
              <a:extLst>
                <a:ext uri="{FF2B5EF4-FFF2-40B4-BE49-F238E27FC236}">
                  <a16:creationId xmlns:a16="http://schemas.microsoft.com/office/drawing/2014/main" id="{CB6B9233-88BD-4B9A-9A0F-208E3FD35158}"/>
                </a:ext>
              </a:extLst>
            </p:cNvPr>
            <p:cNvSpPr/>
            <p:nvPr/>
          </p:nvSpPr>
          <p:spPr>
            <a:xfrm>
              <a:off x="8130540" y="3823173"/>
              <a:ext cx="3147061" cy="476127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ZoneTexte 677">
              <a:extLst>
                <a:ext uri="{FF2B5EF4-FFF2-40B4-BE49-F238E27FC236}">
                  <a16:creationId xmlns:a16="http://schemas.microsoft.com/office/drawing/2014/main" id="{F2082972-618F-4134-BF75-3D8F8BD62F7E}"/>
                </a:ext>
              </a:extLst>
            </p:cNvPr>
            <p:cNvSpPr txBox="1"/>
            <p:nvPr/>
          </p:nvSpPr>
          <p:spPr>
            <a:xfrm>
              <a:off x="7786412" y="3863629"/>
              <a:ext cx="28528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sz="2400" dirty="0">
                  <a:solidFill>
                    <a:schemeClr val="bg1"/>
                  </a:solidFill>
                  <a:cs typeface="(AH) Manal Black" pitchFamily="2" charset="-78"/>
                </a:rPr>
                <a:t>عدد الحصص : </a:t>
              </a:r>
              <a:r>
                <a:rPr lang="ar-SA" sz="2000" b="1" dirty="0">
                  <a:solidFill>
                    <a:schemeClr val="bg1"/>
                  </a:solidFill>
                  <a:latin typeface="RB" panose="00000500000000000000" pitchFamily="2" charset="-78"/>
                  <a:cs typeface="RB" panose="00000500000000000000" pitchFamily="2" charset="-78"/>
                </a:rPr>
                <a:t>9</a:t>
              </a:r>
              <a:endParaRPr lang="ar-DZ" sz="2400" b="1" dirty="0">
                <a:solidFill>
                  <a:schemeClr val="bg1"/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  <p:pic>
          <p:nvPicPr>
            <p:cNvPr id="27" name="Image 678">
              <a:extLst>
                <a:ext uri="{FF2B5EF4-FFF2-40B4-BE49-F238E27FC236}">
                  <a16:creationId xmlns:a16="http://schemas.microsoft.com/office/drawing/2014/main" id="{0CA97B7D-2205-4024-8D84-3181C713F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197" y="3907756"/>
              <a:ext cx="306960" cy="306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3733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2A037FB9-E92D-4DB8-9336-0EEE7EC2FBE0}"/>
              </a:ext>
            </a:extLst>
          </p:cNvPr>
          <p:cNvSpPr/>
          <p:nvPr/>
        </p:nvSpPr>
        <p:spPr>
          <a:xfrm>
            <a:off x="1" y="0"/>
            <a:ext cx="12192000" cy="1319295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1170"/>
              </a:solidFill>
            </a:endParaRPr>
          </a:p>
        </p:txBody>
      </p:sp>
      <p:sp>
        <p:nvSpPr>
          <p:cNvPr id="75" name="ZoneTexte 10">
            <a:extLst>
              <a:ext uri="{FF2B5EF4-FFF2-40B4-BE49-F238E27FC236}">
                <a16:creationId xmlns:a16="http://schemas.microsoft.com/office/drawing/2014/main" id="{6F6D001F-8483-480E-8966-6502ADC77AFD}"/>
              </a:ext>
            </a:extLst>
          </p:cNvPr>
          <p:cNvSpPr txBox="1"/>
          <p:nvPr/>
        </p:nvSpPr>
        <p:spPr>
          <a:xfrm>
            <a:off x="3434544" y="426361"/>
            <a:ext cx="4928885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ts val="4000"/>
              </a:lnSpc>
              <a:spcAft>
                <a:spcPts val="800"/>
              </a:spcAft>
            </a:pPr>
            <a:r>
              <a:rPr lang="ar-SA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RB" panose="00000500000000000000" pitchFamily="2" charset="-78"/>
                <a:cs typeface="RB" panose="00000500000000000000" pitchFamily="2" charset="-78"/>
              </a:rPr>
              <a:t>عناوين الدروس 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EAB7BB1-3115-441F-9BEE-E61ED87919C3}"/>
              </a:ext>
            </a:extLst>
          </p:cNvPr>
          <p:cNvGrpSpPr/>
          <p:nvPr/>
        </p:nvGrpSpPr>
        <p:grpSpPr>
          <a:xfrm>
            <a:off x="7286941" y="1785284"/>
            <a:ext cx="2179797" cy="3988361"/>
            <a:chOff x="6298910" y="1710901"/>
            <a:chExt cx="2606982" cy="4196958"/>
          </a:xfrm>
        </p:grpSpPr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582D8C66-9DEE-6DF0-7C66-A91C9793F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4B395E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6" name="Freeform 78">
              <a:extLst>
                <a:ext uri="{FF2B5EF4-FFF2-40B4-BE49-F238E27FC236}">
                  <a16:creationId xmlns:a16="http://schemas.microsoft.com/office/drawing/2014/main" id="{9A15CF9B-1CAD-1F69-7433-BF41A6A5E4E4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87" name="Freeform 55">
              <a:extLst>
                <a:ext uri="{FF2B5EF4-FFF2-40B4-BE49-F238E27FC236}">
                  <a16:creationId xmlns:a16="http://schemas.microsoft.com/office/drawing/2014/main" id="{98397FC9-C6FB-8BA1-0D0D-885879997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2F5597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8" name="Freeform 54">
              <a:extLst>
                <a:ext uri="{FF2B5EF4-FFF2-40B4-BE49-F238E27FC236}">
                  <a16:creationId xmlns:a16="http://schemas.microsoft.com/office/drawing/2014/main" id="{87580641-D43D-0529-71EC-9B02BA900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F5597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5CD7FA3-4BAB-180B-112A-34E7CBDD4847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24" name="任意形状 363">
              <a:extLst>
                <a:ext uri="{FF2B5EF4-FFF2-40B4-BE49-F238E27FC236}">
                  <a16:creationId xmlns:a16="http://schemas.microsoft.com/office/drawing/2014/main" id="{74381824-09E5-68CA-7396-C0406FE63CE6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2FAD2D1-3BB1-44AE-B3E6-CF64A6385840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874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spcAft>
                  <a:spcPts val="800"/>
                </a:spcAft>
              </a:pPr>
              <a:r>
                <a:rPr lang="ar-SA" sz="2400" b="1" dirty="0">
                  <a:solidFill>
                    <a:srgbClr val="4B395E"/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الأول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402EBAE-F39B-4FFF-A6F7-50DA65B7655A}"/>
                </a:ext>
              </a:extLst>
            </p:cNvPr>
            <p:cNvSpPr txBox="1"/>
            <p:nvPr/>
          </p:nvSpPr>
          <p:spPr>
            <a:xfrm>
              <a:off x="6348039" y="4086796"/>
              <a:ext cx="2557853" cy="935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1800" b="1" dirty="0"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إعداد بيئة تطوير الأردوينو </a:t>
              </a:r>
              <a:endParaRPr lang="ar-SA" sz="2500" b="1" kern="0" dirty="0">
                <a:cs typeface="RB" panose="00000500000000000000" pitchFamily="2" charset="-78"/>
              </a:endParaRPr>
            </a:p>
          </p:txBody>
        </p:sp>
      </p:grpSp>
      <p:grpSp>
        <p:nvGrpSpPr>
          <p:cNvPr id="9" name="Group 40">
            <a:extLst>
              <a:ext uri="{FF2B5EF4-FFF2-40B4-BE49-F238E27FC236}">
                <a16:creationId xmlns:a16="http://schemas.microsoft.com/office/drawing/2014/main" id="{859E9886-F4DB-237C-3689-52A4D97BA117}"/>
              </a:ext>
            </a:extLst>
          </p:cNvPr>
          <p:cNvGrpSpPr/>
          <p:nvPr/>
        </p:nvGrpSpPr>
        <p:grpSpPr>
          <a:xfrm>
            <a:off x="4916106" y="1785284"/>
            <a:ext cx="2126862" cy="3988361"/>
            <a:chOff x="6298910" y="1710901"/>
            <a:chExt cx="2543673" cy="4196958"/>
          </a:xfrm>
        </p:grpSpPr>
        <p:sp>
          <p:nvSpPr>
            <p:cNvPr id="10" name="Freeform 52">
              <a:extLst>
                <a:ext uri="{FF2B5EF4-FFF2-40B4-BE49-F238E27FC236}">
                  <a16:creationId xmlns:a16="http://schemas.microsoft.com/office/drawing/2014/main" id="{9D2F72F0-A317-A5CE-B1C3-5D17AB57E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4B395E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442609FF-A50B-EECE-D00E-67349AF8111E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12" name="Freeform 55">
              <a:extLst>
                <a:ext uri="{FF2B5EF4-FFF2-40B4-BE49-F238E27FC236}">
                  <a16:creationId xmlns:a16="http://schemas.microsoft.com/office/drawing/2014/main" id="{843F0A84-5855-114C-ACDE-491C19566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2F5597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13" name="Freeform 54">
              <a:extLst>
                <a:ext uri="{FF2B5EF4-FFF2-40B4-BE49-F238E27FC236}">
                  <a16:creationId xmlns:a16="http://schemas.microsoft.com/office/drawing/2014/main" id="{AAF4D7E2-51A1-CE22-9149-E63780FE8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F5597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17" name="TextBox 88">
              <a:extLst>
                <a:ext uri="{FF2B5EF4-FFF2-40B4-BE49-F238E27FC236}">
                  <a16:creationId xmlns:a16="http://schemas.microsoft.com/office/drawing/2014/main" id="{775A949B-D764-EF74-2DC1-619CED3E791F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2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20" name="任意形状 363">
              <a:extLst>
                <a:ext uri="{FF2B5EF4-FFF2-40B4-BE49-F238E27FC236}">
                  <a16:creationId xmlns:a16="http://schemas.microsoft.com/office/drawing/2014/main" id="{515FCBB5-63B8-3DF4-5888-F61D4C82CAC4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25" name="TextBox 101">
              <a:extLst>
                <a:ext uri="{FF2B5EF4-FFF2-40B4-BE49-F238E27FC236}">
                  <a16:creationId xmlns:a16="http://schemas.microsoft.com/office/drawing/2014/main" id="{F0903F4B-52C2-63EE-2F46-87132E777A87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874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spcAft>
                  <a:spcPts val="800"/>
                </a:spcAft>
              </a:pPr>
              <a:r>
                <a:rPr lang="ar-SA" sz="2400" b="1" dirty="0">
                  <a:solidFill>
                    <a:srgbClr val="4B395E"/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الثاني </a:t>
              </a:r>
            </a:p>
          </p:txBody>
        </p:sp>
        <p:sp>
          <p:nvSpPr>
            <p:cNvPr id="26" name="TextBox 102">
              <a:extLst>
                <a:ext uri="{FF2B5EF4-FFF2-40B4-BE49-F238E27FC236}">
                  <a16:creationId xmlns:a16="http://schemas.microsoft.com/office/drawing/2014/main" id="{9D78E1F2-171B-2FBE-2A8F-BEE8474CD4F9}"/>
                </a:ext>
              </a:extLst>
            </p:cNvPr>
            <p:cNvSpPr txBox="1"/>
            <p:nvPr/>
          </p:nvSpPr>
          <p:spPr>
            <a:xfrm>
              <a:off x="6437483" y="4086796"/>
              <a:ext cx="2399137" cy="935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1800" b="1" dirty="0"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برمجة الأردوينو في البايثون </a:t>
              </a:r>
              <a:endPara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  <p:grpSp>
        <p:nvGrpSpPr>
          <p:cNvPr id="3" name="Group 40">
            <a:extLst>
              <a:ext uri="{FF2B5EF4-FFF2-40B4-BE49-F238E27FC236}">
                <a16:creationId xmlns:a16="http://schemas.microsoft.com/office/drawing/2014/main" id="{0AEDABFA-2BD7-AA40-83FA-8A7A18A57F53}"/>
              </a:ext>
            </a:extLst>
          </p:cNvPr>
          <p:cNvGrpSpPr/>
          <p:nvPr/>
        </p:nvGrpSpPr>
        <p:grpSpPr>
          <a:xfrm>
            <a:off x="2408494" y="1806733"/>
            <a:ext cx="2138718" cy="3988361"/>
            <a:chOff x="6284730" y="1710901"/>
            <a:chExt cx="2557853" cy="4196958"/>
          </a:xfrm>
        </p:grpSpPr>
        <p:sp>
          <p:nvSpPr>
            <p:cNvPr id="4" name="Freeform 52">
              <a:extLst>
                <a:ext uri="{FF2B5EF4-FFF2-40B4-BE49-F238E27FC236}">
                  <a16:creationId xmlns:a16="http://schemas.microsoft.com/office/drawing/2014/main" id="{24161357-1179-597C-1DE7-E19984C7E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66" y="1710902"/>
              <a:ext cx="1397645" cy="656581"/>
            </a:xfrm>
            <a:custGeom>
              <a:avLst/>
              <a:gdLst>
                <a:gd name="T0" fmla="*/ 222 w 270"/>
                <a:gd name="T1" fmla="*/ 158 h 158"/>
                <a:gd name="T2" fmla="*/ 222 w 270"/>
                <a:gd name="T3" fmla="*/ 49 h 158"/>
                <a:gd name="T4" fmla="*/ 241 w 270"/>
                <a:gd name="T5" fmla="*/ 9 h 158"/>
                <a:gd name="T6" fmla="*/ 270 w 270"/>
                <a:gd name="T7" fmla="*/ 0 h 158"/>
                <a:gd name="T8" fmla="*/ 49 w 270"/>
                <a:gd name="T9" fmla="*/ 0 h 158"/>
                <a:gd name="T10" fmla="*/ 0 w 270"/>
                <a:gd name="T11" fmla="*/ 49 h 158"/>
                <a:gd name="T12" fmla="*/ 0 w 270"/>
                <a:gd name="T13" fmla="*/ 158 h 158"/>
                <a:gd name="T14" fmla="*/ 222 w 270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58">
                  <a:moveTo>
                    <a:pt x="222" y="158"/>
                  </a:moveTo>
                  <a:cubicBezTo>
                    <a:pt x="222" y="49"/>
                    <a:pt x="222" y="49"/>
                    <a:pt x="222" y="49"/>
                  </a:cubicBezTo>
                  <a:cubicBezTo>
                    <a:pt x="222" y="33"/>
                    <a:pt x="229" y="18"/>
                    <a:pt x="241" y="9"/>
                  </a:cubicBezTo>
                  <a:cubicBezTo>
                    <a:pt x="249" y="3"/>
                    <a:pt x="259" y="0"/>
                    <a:pt x="27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58"/>
                    <a:pt x="0" y="158"/>
                    <a:pt x="0" y="158"/>
                  </a:cubicBezTo>
                  <a:lnTo>
                    <a:pt x="222" y="158"/>
                  </a:lnTo>
                  <a:close/>
                </a:path>
              </a:pathLst>
            </a:custGeom>
            <a:solidFill>
              <a:srgbClr val="4B395E"/>
            </a:solidFill>
            <a:ln>
              <a:noFill/>
            </a:ln>
          </p:spPr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6" name="Freeform 78">
              <a:extLst>
                <a:ext uri="{FF2B5EF4-FFF2-40B4-BE49-F238E27FC236}">
                  <a16:creationId xmlns:a16="http://schemas.microsoft.com/office/drawing/2014/main" id="{9700FE7A-D94E-5013-A084-E404A17B8178}"/>
                </a:ext>
              </a:extLst>
            </p:cNvPr>
            <p:cNvSpPr/>
            <p:nvPr/>
          </p:nvSpPr>
          <p:spPr>
            <a:xfrm>
              <a:off x="6298910" y="2030533"/>
              <a:ext cx="2543673" cy="3492318"/>
            </a:xfrm>
            <a:custGeom>
              <a:avLst/>
              <a:gdLst>
                <a:gd name="connsiteX0" fmla="*/ 414192 w 2054225"/>
                <a:gd name="connsiteY0" fmla="*/ 0 h 3521075"/>
                <a:gd name="connsiteX1" fmla="*/ 1635849 w 2054225"/>
                <a:gd name="connsiteY1" fmla="*/ 0 h 3521075"/>
                <a:gd name="connsiteX2" fmla="*/ 2054225 w 2054225"/>
                <a:gd name="connsiteY2" fmla="*/ 418677 h 3521075"/>
                <a:gd name="connsiteX3" fmla="*/ 2054225 w 2054225"/>
                <a:gd name="connsiteY3" fmla="*/ 2897246 h 3521075"/>
                <a:gd name="connsiteX4" fmla="*/ 1635849 w 2054225"/>
                <a:gd name="connsiteY4" fmla="*/ 3315923 h 3521075"/>
                <a:gd name="connsiteX5" fmla="*/ 1230025 w 2054225"/>
                <a:gd name="connsiteY5" fmla="*/ 3315923 h 3521075"/>
                <a:gd name="connsiteX6" fmla="*/ 1025021 w 2054225"/>
                <a:gd name="connsiteY6" fmla="*/ 3521075 h 3521075"/>
                <a:gd name="connsiteX7" fmla="*/ 824200 w 2054225"/>
                <a:gd name="connsiteY7" fmla="*/ 3315923 h 3521075"/>
                <a:gd name="connsiteX8" fmla="*/ 414192 w 2054225"/>
                <a:gd name="connsiteY8" fmla="*/ 3315923 h 3521075"/>
                <a:gd name="connsiteX9" fmla="*/ 0 w 2054225"/>
                <a:gd name="connsiteY9" fmla="*/ 2897246 h 3521075"/>
                <a:gd name="connsiteX10" fmla="*/ 0 w 2054225"/>
                <a:gd name="connsiteY10" fmla="*/ 418677 h 3521075"/>
                <a:gd name="connsiteX11" fmla="*/ 414192 w 2054225"/>
                <a:gd name="connsiteY11" fmla="*/ 0 h 352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54225" h="3521075">
                  <a:moveTo>
                    <a:pt x="414192" y="0"/>
                  </a:moveTo>
                  <a:cubicBezTo>
                    <a:pt x="414192" y="0"/>
                    <a:pt x="414192" y="0"/>
                    <a:pt x="1635849" y="0"/>
                  </a:cubicBezTo>
                  <a:cubicBezTo>
                    <a:pt x="1870140" y="0"/>
                    <a:pt x="2054225" y="188405"/>
                    <a:pt x="2054225" y="418677"/>
                  </a:cubicBezTo>
                  <a:cubicBezTo>
                    <a:pt x="2054225" y="418677"/>
                    <a:pt x="2054225" y="418677"/>
                    <a:pt x="2054225" y="2897246"/>
                  </a:cubicBezTo>
                  <a:cubicBezTo>
                    <a:pt x="2054225" y="3131705"/>
                    <a:pt x="1870140" y="3315923"/>
                    <a:pt x="1635849" y="3315923"/>
                  </a:cubicBezTo>
                  <a:cubicBezTo>
                    <a:pt x="1635849" y="3315923"/>
                    <a:pt x="1635849" y="3315923"/>
                    <a:pt x="1230025" y="3315923"/>
                  </a:cubicBezTo>
                  <a:cubicBezTo>
                    <a:pt x="1230025" y="3315923"/>
                    <a:pt x="1230025" y="3315923"/>
                    <a:pt x="1025021" y="3521075"/>
                  </a:cubicBezTo>
                  <a:cubicBezTo>
                    <a:pt x="1025021" y="3521075"/>
                    <a:pt x="1025021" y="3521075"/>
                    <a:pt x="824200" y="3315923"/>
                  </a:cubicBezTo>
                  <a:cubicBezTo>
                    <a:pt x="824200" y="3315923"/>
                    <a:pt x="824200" y="3315923"/>
                    <a:pt x="414192" y="3315923"/>
                  </a:cubicBezTo>
                  <a:cubicBezTo>
                    <a:pt x="184085" y="3315923"/>
                    <a:pt x="0" y="3131705"/>
                    <a:pt x="0" y="2897246"/>
                  </a:cubicBezTo>
                  <a:cubicBezTo>
                    <a:pt x="0" y="2897246"/>
                    <a:pt x="0" y="2897246"/>
                    <a:pt x="0" y="418677"/>
                  </a:cubicBezTo>
                  <a:cubicBezTo>
                    <a:pt x="0" y="188405"/>
                    <a:pt x="184085" y="0"/>
                    <a:pt x="414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543"/>
            </a:p>
          </p:txBody>
        </p:sp>
        <p:sp>
          <p:nvSpPr>
            <p:cNvPr id="7" name="Freeform 55">
              <a:extLst>
                <a:ext uri="{FF2B5EF4-FFF2-40B4-BE49-F238E27FC236}">
                  <a16:creationId xmlns:a16="http://schemas.microsoft.com/office/drawing/2014/main" id="{CD7AFF21-2706-3ED4-1468-A50174CEC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243" y="1710901"/>
              <a:ext cx="1399610" cy="1217116"/>
            </a:xfrm>
            <a:custGeom>
              <a:avLst/>
              <a:gdLst>
                <a:gd name="T0" fmla="*/ 221 w 270"/>
                <a:gd name="T1" fmla="*/ 0 h 293"/>
                <a:gd name="T2" fmla="*/ 0 w 270"/>
                <a:gd name="T3" fmla="*/ 0 h 293"/>
                <a:gd name="T4" fmla="*/ 28 w 270"/>
                <a:gd name="T5" fmla="*/ 9 h 293"/>
                <a:gd name="T6" fmla="*/ 48 w 270"/>
                <a:gd name="T7" fmla="*/ 49 h 293"/>
                <a:gd name="T8" fmla="*/ 48 w 270"/>
                <a:gd name="T9" fmla="*/ 102 h 293"/>
                <a:gd name="T10" fmla="*/ 48 w 270"/>
                <a:gd name="T11" fmla="*/ 166 h 293"/>
                <a:gd name="T12" fmla="*/ 48 w 270"/>
                <a:gd name="T13" fmla="*/ 182 h 293"/>
                <a:gd name="T14" fmla="*/ 159 w 270"/>
                <a:gd name="T15" fmla="*/ 293 h 293"/>
                <a:gd name="T16" fmla="*/ 270 w 270"/>
                <a:gd name="T17" fmla="*/ 182 h 293"/>
                <a:gd name="T18" fmla="*/ 270 w 270"/>
                <a:gd name="T19" fmla="*/ 166 h 293"/>
                <a:gd name="T20" fmla="*/ 270 w 270"/>
                <a:gd name="T21" fmla="*/ 102 h 293"/>
                <a:gd name="T22" fmla="*/ 270 w 270"/>
                <a:gd name="T23" fmla="*/ 49 h 293"/>
                <a:gd name="T24" fmla="*/ 221 w 270"/>
                <a:gd name="T2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293">
                  <a:moveTo>
                    <a:pt x="2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0" y="3"/>
                    <a:pt x="28" y="9"/>
                  </a:cubicBezTo>
                  <a:cubicBezTo>
                    <a:pt x="41" y="18"/>
                    <a:pt x="48" y="33"/>
                    <a:pt x="48" y="4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244"/>
                    <a:pt x="97" y="293"/>
                    <a:pt x="159" y="293"/>
                  </a:cubicBezTo>
                  <a:cubicBezTo>
                    <a:pt x="220" y="293"/>
                    <a:pt x="270" y="244"/>
                    <a:pt x="270" y="182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0" y="22"/>
                    <a:pt x="248" y="0"/>
                    <a:pt x="221" y="0"/>
                  </a:cubicBezTo>
                  <a:close/>
                </a:path>
              </a:pathLst>
            </a:custGeom>
            <a:solidFill>
              <a:srgbClr val="2F5597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 dirty="0"/>
            </a:p>
          </p:txBody>
        </p:sp>
        <p:sp>
          <p:nvSpPr>
            <p:cNvPr id="8" name="Freeform 54">
              <a:extLst>
                <a:ext uri="{FF2B5EF4-FFF2-40B4-BE49-F238E27FC236}">
                  <a16:creationId xmlns:a16="http://schemas.microsoft.com/office/drawing/2014/main" id="{4D119018-8165-8862-9B38-058E407F5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910" y="5073356"/>
              <a:ext cx="2543673" cy="834503"/>
            </a:xfrm>
            <a:custGeom>
              <a:avLst/>
              <a:gdLst>
                <a:gd name="T0" fmla="*/ 0 w 491"/>
                <a:gd name="T1" fmla="*/ 0 h 201"/>
                <a:gd name="T2" fmla="*/ 0 w 491"/>
                <a:gd name="T3" fmla="*/ 52 h 201"/>
                <a:gd name="T4" fmla="*/ 99 w 491"/>
                <a:gd name="T5" fmla="*/ 152 h 201"/>
                <a:gd name="T6" fmla="*/ 197 w 491"/>
                <a:gd name="T7" fmla="*/ 152 h 201"/>
                <a:gd name="T8" fmla="*/ 245 w 491"/>
                <a:gd name="T9" fmla="*/ 201 h 201"/>
                <a:gd name="T10" fmla="*/ 294 w 491"/>
                <a:gd name="T11" fmla="*/ 152 h 201"/>
                <a:gd name="T12" fmla="*/ 391 w 491"/>
                <a:gd name="T13" fmla="*/ 152 h 201"/>
                <a:gd name="T14" fmla="*/ 491 w 491"/>
                <a:gd name="T15" fmla="*/ 52 h 201"/>
                <a:gd name="T16" fmla="*/ 491 w 491"/>
                <a:gd name="T17" fmla="*/ 0 h 201"/>
                <a:gd name="T18" fmla="*/ 0 w 491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1" h="201">
                  <a:moveTo>
                    <a:pt x="0" y="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108"/>
                    <a:pt x="44" y="152"/>
                    <a:pt x="99" y="152"/>
                  </a:cubicBezTo>
                  <a:cubicBezTo>
                    <a:pt x="197" y="152"/>
                    <a:pt x="197" y="152"/>
                    <a:pt x="197" y="15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94" y="152"/>
                    <a:pt x="294" y="152"/>
                    <a:pt x="294" y="152"/>
                  </a:cubicBezTo>
                  <a:cubicBezTo>
                    <a:pt x="391" y="152"/>
                    <a:pt x="391" y="152"/>
                    <a:pt x="391" y="152"/>
                  </a:cubicBezTo>
                  <a:cubicBezTo>
                    <a:pt x="447" y="152"/>
                    <a:pt x="491" y="108"/>
                    <a:pt x="491" y="52"/>
                  </a:cubicBezTo>
                  <a:cubicBezTo>
                    <a:pt x="491" y="0"/>
                    <a:pt x="491" y="0"/>
                    <a:pt x="4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F5597"/>
            </a:solidFill>
            <a:ln w="9525">
              <a:noFill/>
              <a:round/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square" lIns="90693" tIns="45347" rIns="90693" bIns="45347" numCol="1" anchor="t" anchorCtr="0" compatLnSpc="1">
              <a:prstTxWarp prst="textNoShape">
                <a:avLst/>
              </a:prstTxWarp>
            </a:bodyPr>
            <a:lstStyle/>
            <a:p>
              <a:endParaRPr lang="en-US" sz="3543"/>
            </a:p>
          </p:txBody>
        </p:sp>
        <p:sp>
          <p:nvSpPr>
            <p:cNvPr id="14" name="TextBox 88">
              <a:extLst>
                <a:ext uri="{FF2B5EF4-FFF2-40B4-BE49-F238E27FC236}">
                  <a16:creationId xmlns:a16="http://schemas.microsoft.com/office/drawing/2014/main" id="{64B61725-DBDA-304C-3D4F-0680A002C86B}"/>
                </a:ext>
              </a:extLst>
            </p:cNvPr>
            <p:cNvSpPr txBox="1"/>
            <p:nvPr/>
          </p:nvSpPr>
          <p:spPr>
            <a:xfrm>
              <a:off x="7466308" y="5064389"/>
              <a:ext cx="2519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P Rawy Bold" panose="02000500000000000000" pitchFamily="2" charset="-78"/>
                  <a:ea typeface="Roboto" panose="02000000000000000000" pitchFamily="2" charset="0"/>
                  <a:cs typeface="VIP Rawy Bold" panose="02000500000000000000" pitchFamily="2" charset="-78"/>
                </a:rPr>
                <a:t>3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P Rawy Bold" panose="02000500000000000000" pitchFamily="2" charset="-78"/>
                <a:ea typeface="Roboto" panose="02000000000000000000" pitchFamily="2" charset="0"/>
                <a:cs typeface="VIP Rawy Bold" panose="02000500000000000000" pitchFamily="2" charset="-78"/>
              </a:endParaRPr>
            </a:p>
          </p:txBody>
        </p:sp>
        <p:sp>
          <p:nvSpPr>
            <p:cNvPr id="15" name="任意形状 363">
              <a:extLst>
                <a:ext uri="{FF2B5EF4-FFF2-40B4-BE49-F238E27FC236}">
                  <a16:creationId xmlns:a16="http://schemas.microsoft.com/office/drawing/2014/main" id="{C7757346-E339-33D3-59D9-81785C420CD7}"/>
                </a:ext>
              </a:extLst>
            </p:cNvPr>
            <p:cNvSpPr/>
            <p:nvPr/>
          </p:nvSpPr>
          <p:spPr>
            <a:xfrm>
              <a:off x="7466006" y="2367482"/>
              <a:ext cx="412504" cy="33040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346" tIns="45346" rIns="45346" bIns="45346" numCol="1" anchor="ctr">
              <a:noAutofit/>
            </a:bodyPr>
            <a:lstStyle/>
            <a:p>
              <a:endParaRPr sz="3543"/>
            </a:p>
          </p:txBody>
        </p:sp>
        <p:sp>
          <p:nvSpPr>
            <p:cNvPr id="18" name="TextBox 101">
              <a:extLst>
                <a:ext uri="{FF2B5EF4-FFF2-40B4-BE49-F238E27FC236}">
                  <a16:creationId xmlns:a16="http://schemas.microsoft.com/office/drawing/2014/main" id="{38ECD5A7-35E9-D897-D49D-F344EA4F7F27}"/>
                </a:ext>
              </a:extLst>
            </p:cNvPr>
            <p:cNvSpPr txBox="1"/>
            <p:nvPr/>
          </p:nvSpPr>
          <p:spPr>
            <a:xfrm>
              <a:off x="6348039" y="2951990"/>
              <a:ext cx="2454377" cy="874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spcAft>
                  <a:spcPts val="800"/>
                </a:spcAft>
              </a:pPr>
              <a:r>
                <a:rPr lang="ar-SA" sz="2400" b="1" dirty="0">
                  <a:solidFill>
                    <a:srgbClr val="4B395E"/>
                  </a:solidFill>
                  <a:latin typeface="VIP Rawy Bold" panose="02000500000000000000" pitchFamily="2" charset="-78"/>
                  <a:cs typeface="VIP Rawy Bold" panose="02000500000000000000" pitchFamily="2" charset="-78"/>
                </a:rPr>
                <a:t>عنوان الدرس الثالث </a:t>
              </a:r>
            </a:p>
          </p:txBody>
        </p:sp>
        <p:sp>
          <p:nvSpPr>
            <p:cNvPr id="27" name="TextBox 102">
              <a:extLst>
                <a:ext uri="{FF2B5EF4-FFF2-40B4-BE49-F238E27FC236}">
                  <a16:creationId xmlns:a16="http://schemas.microsoft.com/office/drawing/2014/main" id="{44DC6223-0CB8-E59A-6115-CBD9A6C0541E}"/>
                </a:ext>
              </a:extLst>
            </p:cNvPr>
            <p:cNvSpPr txBox="1"/>
            <p:nvPr/>
          </p:nvSpPr>
          <p:spPr>
            <a:xfrm>
              <a:off x="6284730" y="4015867"/>
              <a:ext cx="2517686" cy="935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1800" b="1" dirty="0">
                  <a:effectLst/>
                  <a:ea typeface="Calibri" panose="020F0502020204030204" pitchFamily="34" charset="0"/>
                  <a:cs typeface="RB" panose="00000500000000000000" pitchFamily="2" charset="-78"/>
                </a:rPr>
                <a:t>التفاعل مع خدمات الويب السحابية </a:t>
              </a:r>
              <a:endPara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B" panose="00000500000000000000" pitchFamily="2" charset="-78"/>
                <a:cs typeface="RB" panose="000005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7001335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0EAA646A-A1D8-4336-A2B2-F758E0BF4A06}"/>
              </a:ext>
            </a:extLst>
          </p:cNvPr>
          <p:cNvSpPr/>
          <p:nvPr/>
        </p:nvSpPr>
        <p:spPr>
          <a:xfrm>
            <a:off x="795131" y="1243424"/>
            <a:ext cx="10572860" cy="5157376"/>
          </a:xfrm>
          <a:prstGeom prst="rect">
            <a:avLst/>
          </a:prstGeom>
          <a:solidFill>
            <a:schemeClr val="bg2"/>
          </a:solidFill>
          <a:effectLst>
            <a:outerShdw blurRad="317500" dist="279400" dir="8100000" algn="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342900" lvl="0" indent="-342900" algn="r" rtl="1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يستخدم بايثون لبرمجة جهاز تحكم </a:t>
            </a:r>
            <a:r>
              <a:rPr lang="ar-BH" b="1" dirty="0" err="1">
                <a:latin typeface="RB" panose="00000500000000000000" pitchFamily="2" charset="-78"/>
                <a:cs typeface="RB" panose="00000500000000000000" pitchFamily="2" charset="-78"/>
              </a:rPr>
              <a:t>الأردوينو</a:t>
            </a: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 الدقيق مع بروتوكول </a:t>
            </a:r>
            <a:r>
              <a:rPr lang="en-US" b="1" dirty="0" err="1">
                <a:latin typeface="RB" panose="00000500000000000000" pitchFamily="2" charset="-78"/>
                <a:cs typeface="RB" panose="00000500000000000000" pitchFamily="2" charset="-78"/>
              </a:rPr>
              <a:t>PyFirmata</a:t>
            </a:r>
            <a:r>
              <a:rPr lang="ar-SA" b="1" dirty="0">
                <a:latin typeface="RB" panose="00000500000000000000" pitchFamily="2" charset="-78"/>
                <a:cs typeface="RB" panose="00000500000000000000" pitchFamily="2" charset="-78"/>
              </a:rPr>
              <a:t>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يصمم دائرة لتطبيق إنترنت الأشياء باستخدام جهاز تحكم </a:t>
            </a:r>
            <a:r>
              <a:rPr lang="ar-BH" b="1" dirty="0" err="1">
                <a:latin typeface="RB" panose="00000500000000000000" pitchFamily="2" charset="-78"/>
                <a:cs typeface="RB" panose="00000500000000000000" pitchFamily="2" charset="-78"/>
              </a:rPr>
              <a:t>الأردوينو</a:t>
            </a: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 الدقيق.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يراقب البيئة المحيطة ويجمع بيانات المُستشعر في الزمن الفعلي.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يستخدم خدمة الويب لإرسال بيانات مُجمعة إلى منصة سحابية.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BH" b="1" dirty="0">
                <a:latin typeface="RB" panose="00000500000000000000" pitchFamily="2" charset="-78"/>
                <a:cs typeface="RB" panose="00000500000000000000" pitchFamily="2" charset="-78"/>
              </a:rPr>
              <a:t>يراقب بيئة بعيدة من خلال بيانات على مِنصة سحابية.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b="1" dirty="0">
                <a:latin typeface="RB" panose="00000500000000000000" pitchFamily="2" charset="-78"/>
                <a:cs typeface="RB" panose="00000500000000000000" pitchFamily="2" charset="-78"/>
              </a:rPr>
              <a:t>يتعرّف على طريقة توظيف بيانات المستشعر والبيانات السحابية في اتخاذ قرارات وفق تلك البيانات المُجمّعة.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342900" lvl="0" indent="-342900" algn="r" rtl="1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ar-SA" b="1" dirty="0">
                <a:latin typeface="RB" panose="00000500000000000000" pitchFamily="2" charset="-78"/>
                <a:cs typeface="RB" panose="00000500000000000000" pitchFamily="2" charset="-78"/>
              </a:rPr>
              <a:t>يتعرّف على طريقة توسيع نطاق تطبيقات إنترنت الأشياء لتشمل حلول معقدة.</a:t>
            </a:r>
            <a:endParaRPr lang="en-US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5" name="ZoneTexte 10">
            <a:extLst>
              <a:ext uri="{FF2B5EF4-FFF2-40B4-BE49-F238E27FC236}">
                <a16:creationId xmlns:a16="http://schemas.microsoft.com/office/drawing/2014/main" id="{45F27631-AA16-710F-207F-C157B179FBB4}"/>
              </a:ext>
            </a:extLst>
          </p:cNvPr>
          <p:cNvSpPr txBox="1"/>
          <p:nvPr/>
        </p:nvSpPr>
        <p:spPr>
          <a:xfrm>
            <a:off x="2395330" y="615922"/>
            <a:ext cx="5616756" cy="618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  <a:spcAft>
                <a:spcPts val="800"/>
              </a:spcAft>
            </a:pPr>
            <a:r>
              <a:rPr lang="ar-SA" sz="3600" b="1" dirty="0">
                <a:solidFill>
                  <a:schemeClr val="bg2">
                    <a:lumMod val="25000"/>
                  </a:schemeClr>
                </a:solidFill>
                <a:effectLst>
                  <a:outerShdw blurRad="50800" sx="1000" sy="1000" algn="ctr" rotWithShape="0">
                    <a:srgbClr val="000000"/>
                  </a:outerShdw>
                </a:effectLst>
                <a:latin typeface="RB" panose="00000500000000000000" pitchFamily="2" charset="-78"/>
                <a:ea typeface="GE Dinar One" panose="020A0503020102020204" pitchFamily="18" charset="-78"/>
                <a:cs typeface="RB" panose="00000500000000000000" pitchFamily="2" charset="-78"/>
              </a:rPr>
              <a:t>أهداف الوحدة</a:t>
            </a:r>
            <a:r>
              <a:rPr lang="ar-EG" sz="3600" b="1" dirty="0">
                <a:solidFill>
                  <a:schemeClr val="bg2">
                    <a:lumMod val="25000"/>
                  </a:schemeClr>
                </a:solidFill>
                <a:effectLst>
                  <a:outerShdw blurRad="50800" sx="1000" sy="1000" algn="ctr" rotWithShape="0">
                    <a:srgbClr val="000000"/>
                  </a:outerShdw>
                </a:effectLst>
                <a:latin typeface="RB" panose="00000500000000000000" pitchFamily="2" charset="-78"/>
                <a:ea typeface="GE Dinar One" panose="020A0503020102020204" pitchFamily="18" charset="-78"/>
                <a:cs typeface="RB" panose="00000500000000000000" pitchFamily="2" charset="-78"/>
              </a:rPr>
              <a:t> الرابعة</a:t>
            </a:r>
            <a:endParaRPr lang="ar-SA" sz="3600" b="1" dirty="0">
              <a:solidFill>
                <a:schemeClr val="bg2">
                  <a:lumMod val="25000"/>
                </a:schemeClr>
              </a:solidFill>
              <a:effectLst>
                <a:outerShdw blurRad="50800" sx="1000" sy="1000" algn="ctr" rotWithShape="0">
                  <a:srgbClr val="000000"/>
                </a:outerShdw>
              </a:effectLst>
              <a:latin typeface="RB" panose="00000500000000000000" pitchFamily="2" charset="-78"/>
              <a:ea typeface="GE Dinar One" panose="020A0503020102020204" pitchFamily="18" charset="-78"/>
              <a:cs typeface="RB" panose="00000500000000000000" pitchFamily="2" charset="-78"/>
            </a:endParaRPr>
          </a:p>
        </p:txBody>
      </p:sp>
      <p:sp>
        <p:nvSpPr>
          <p:cNvPr id="96" name="Freeform 13"/>
          <p:cNvSpPr>
            <a:spLocks/>
          </p:cNvSpPr>
          <p:nvPr/>
        </p:nvSpPr>
        <p:spPr bwMode="auto">
          <a:xfrm flipV="1">
            <a:off x="8012086" y="0"/>
            <a:ext cx="4179914" cy="2315816"/>
          </a:xfrm>
          <a:custGeom>
            <a:avLst/>
            <a:gdLst>
              <a:gd name="T0" fmla="*/ 1574 w 1973"/>
              <a:gd name="T1" fmla="*/ 567 h 1440"/>
              <a:gd name="T2" fmla="*/ 986 w 1973"/>
              <a:gd name="T3" fmla="*/ 972 h 1440"/>
              <a:gd name="T4" fmla="*/ 0 w 1973"/>
              <a:gd name="T5" fmla="*/ 1440 h 1440"/>
              <a:gd name="T6" fmla="*/ 1973 w 1973"/>
              <a:gd name="T7" fmla="*/ 1440 h 1440"/>
              <a:gd name="T8" fmla="*/ 1973 w 1973"/>
              <a:gd name="T9" fmla="*/ 0 h 1440"/>
              <a:gd name="T10" fmla="*/ 1574 w 1973"/>
              <a:gd name="T11" fmla="*/ 567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3" h="1440">
                <a:moveTo>
                  <a:pt x="1574" y="567"/>
                </a:moveTo>
                <a:cubicBezTo>
                  <a:pt x="1189" y="592"/>
                  <a:pt x="1234" y="936"/>
                  <a:pt x="986" y="972"/>
                </a:cubicBezTo>
                <a:cubicBezTo>
                  <a:pt x="739" y="1007"/>
                  <a:pt x="81" y="865"/>
                  <a:pt x="0" y="1440"/>
                </a:cubicBezTo>
                <a:cubicBezTo>
                  <a:pt x="1973" y="1440"/>
                  <a:pt x="1973" y="1440"/>
                  <a:pt x="1973" y="1440"/>
                </a:cubicBezTo>
                <a:cubicBezTo>
                  <a:pt x="1973" y="0"/>
                  <a:pt x="1973" y="0"/>
                  <a:pt x="1973" y="0"/>
                </a:cubicBezTo>
                <a:cubicBezTo>
                  <a:pt x="1973" y="0"/>
                  <a:pt x="1905" y="545"/>
                  <a:pt x="1574" y="567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600" dirty="0"/>
          </a:p>
        </p:txBody>
      </p:sp>
      <p:sp>
        <p:nvSpPr>
          <p:cNvPr id="95" name="Freeform 13"/>
          <p:cNvSpPr>
            <a:spLocks/>
          </p:cNvSpPr>
          <p:nvPr/>
        </p:nvSpPr>
        <p:spPr bwMode="auto">
          <a:xfrm flipH="1">
            <a:off x="0" y="4813624"/>
            <a:ext cx="3680256" cy="2044377"/>
          </a:xfrm>
          <a:custGeom>
            <a:avLst/>
            <a:gdLst>
              <a:gd name="T0" fmla="*/ 1574 w 1973"/>
              <a:gd name="T1" fmla="*/ 567 h 1440"/>
              <a:gd name="T2" fmla="*/ 986 w 1973"/>
              <a:gd name="T3" fmla="*/ 972 h 1440"/>
              <a:gd name="T4" fmla="*/ 0 w 1973"/>
              <a:gd name="T5" fmla="*/ 1440 h 1440"/>
              <a:gd name="T6" fmla="*/ 1973 w 1973"/>
              <a:gd name="T7" fmla="*/ 1440 h 1440"/>
              <a:gd name="T8" fmla="*/ 1973 w 1973"/>
              <a:gd name="T9" fmla="*/ 0 h 1440"/>
              <a:gd name="T10" fmla="*/ 1574 w 1973"/>
              <a:gd name="T11" fmla="*/ 567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3" h="1440">
                <a:moveTo>
                  <a:pt x="1574" y="567"/>
                </a:moveTo>
                <a:cubicBezTo>
                  <a:pt x="1189" y="592"/>
                  <a:pt x="1234" y="936"/>
                  <a:pt x="986" y="972"/>
                </a:cubicBezTo>
                <a:cubicBezTo>
                  <a:pt x="739" y="1007"/>
                  <a:pt x="81" y="865"/>
                  <a:pt x="0" y="1440"/>
                </a:cubicBezTo>
                <a:cubicBezTo>
                  <a:pt x="1973" y="1440"/>
                  <a:pt x="1973" y="1440"/>
                  <a:pt x="1973" y="1440"/>
                </a:cubicBezTo>
                <a:cubicBezTo>
                  <a:pt x="1973" y="0"/>
                  <a:pt x="1973" y="0"/>
                  <a:pt x="1973" y="0"/>
                </a:cubicBezTo>
                <a:cubicBezTo>
                  <a:pt x="1973" y="0"/>
                  <a:pt x="1905" y="545"/>
                  <a:pt x="1574" y="567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40407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1">
      <a:majorFont>
        <a:latin typeface="Expo Arabic Medium"/>
        <a:ea typeface=""/>
        <a:cs typeface="Expo Arabic Light"/>
      </a:majorFont>
      <a:minorFont>
        <a:latin typeface="Expo Arabic Medium"/>
        <a:ea typeface=""/>
        <a:cs typeface="Expo Arabi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5462</TotalTime>
  <Words>652</Words>
  <Application>Microsoft Office PowerPoint</Application>
  <PresentationFormat>شاشة عريضة</PresentationFormat>
  <Paragraphs>123</Paragraphs>
  <Slides>14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30" baseType="lpstr">
      <vt:lpstr>Hacen Extender X-Slant</vt:lpstr>
      <vt:lpstr>Frutiger LT Arabic 45 Light</vt:lpstr>
      <vt:lpstr>Open Sans</vt:lpstr>
      <vt:lpstr>(AH) Manal Black</vt:lpstr>
      <vt:lpstr>Arial Black</vt:lpstr>
      <vt:lpstr>GE Flow</vt:lpstr>
      <vt:lpstr>Calibri</vt:lpstr>
      <vt:lpstr>DG Nemr V.0</vt:lpstr>
      <vt:lpstr>RB</vt:lpstr>
      <vt:lpstr>GE Dinar One</vt:lpstr>
      <vt:lpstr>Etlalah Bold</vt:lpstr>
      <vt:lpstr>Expo Arabic Medium</vt:lpstr>
      <vt:lpstr>VIP Rawy Bold</vt:lpstr>
      <vt:lpstr>Lato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التصميم-الرقمي-عرض ترحيب_الفصل_الدراسي-موقع-معلم-الحاسب</dc:title>
  <dc:creator>موقع-معلم-الحاسب</dc:creator>
  <cp:lastModifiedBy>Salah Eldeeb</cp:lastModifiedBy>
  <cp:revision>166</cp:revision>
  <dcterms:created xsi:type="dcterms:W3CDTF">2023-01-22T08:08:25Z</dcterms:created>
  <dcterms:modified xsi:type="dcterms:W3CDTF">2024-11-15T13:18:48Z</dcterms:modified>
</cp:coreProperties>
</file>